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0"/>
  </p:notesMasterIdLst>
  <p:handoutMasterIdLst>
    <p:handoutMasterId r:id="rId21"/>
  </p:handoutMasterIdLst>
  <p:sldIdLst>
    <p:sldId id="285" r:id="rId6"/>
    <p:sldId id="257" r:id="rId7"/>
    <p:sldId id="360" r:id="rId8"/>
    <p:sldId id="256" r:id="rId9"/>
    <p:sldId id="260" r:id="rId10"/>
    <p:sldId id="312" r:id="rId11"/>
    <p:sldId id="313" r:id="rId12"/>
    <p:sldId id="314" r:id="rId13"/>
    <p:sldId id="288" r:id="rId14"/>
    <p:sldId id="261" r:id="rId15"/>
    <p:sldId id="295" r:id="rId16"/>
    <p:sldId id="298" r:id="rId17"/>
    <p:sldId id="292" r:id="rId18"/>
    <p:sldId id="268"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A7F0CE-EC80-4722-B3EB-AD89F8DABC73}" v="3" dt="2023-06-05T13:28:08.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22" autoAdjust="0"/>
    <p:restoredTop sz="95742" autoAdjust="0"/>
  </p:normalViewPr>
  <p:slideViewPr>
    <p:cSldViewPr snapToGrid="0">
      <p:cViewPr varScale="1">
        <p:scale>
          <a:sx n="90" d="100"/>
          <a:sy n="90" d="100"/>
        </p:scale>
        <p:origin x="633" y="5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6T14:42:33.536" v="1719" actId="113"/>
      <pc:docMkLst>
        <pc:docMk/>
      </pc:docMkLst>
      <pc:sldChg chg="ord">
        <pc:chgData name="Lou Blick" userId="a186491b-bfa1-48d3-978b-324531351867" providerId="ADAL" clId="{E0A7F0CE-EC80-4722-B3EB-AD89F8DABC73}" dt="2023-06-06T14:10:54.511" v="1501"/>
        <pc:sldMkLst>
          <pc:docMk/>
          <pc:sldMk cId="1076368552" sldId="257"/>
        </pc:sldMkLst>
      </pc:sldChg>
      <pc:sldChg chg="modSp mod">
        <pc:chgData name="Lou Blick" userId="a186491b-bfa1-48d3-978b-324531351867" providerId="ADAL" clId="{E0A7F0CE-EC80-4722-B3EB-AD89F8DABC73}" dt="2023-06-06T14:12:02.996" v="1510"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6T14:12:02.996" v="1510"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6T14:18:26.864" v="159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6T14:18:26.864" v="159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6T14:18:42.021" v="1597" actId="2696"/>
        <pc:sldMkLst>
          <pc:docMk/>
          <pc:sldMk cId="1775561433" sldId="300"/>
        </pc:sldMkLst>
        <pc:spChg chg="mod">
          <ac:chgData name="Lou Blick" userId="a186491b-bfa1-48d3-978b-324531351867" providerId="ADAL" clId="{E0A7F0CE-EC80-4722-B3EB-AD89F8DABC73}" dt="2023-06-06T14:16:18.213" v="1540"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6T14:42:33.536" v="1719" actId="113"/>
        <pc:sldMkLst>
          <pc:docMk/>
          <pc:sldMk cId="2188786625" sldId="360"/>
        </pc:sldMkLst>
        <pc:spChg chg="mod">
          <ac:chgData name="Lou Blick" userId="a186491b-bfa1-48d3-978b-324531351867" providerId="ADAL" clId="{E0A7F0CE-EC80-4722-B3EB-AD89F8DABC73}" dt="2023-06-06T14:40:27.269" v="1718" actId="113"/>
          <ac:spMkLst>
            <pc:docMk/>
            <pc:sldMk cId="2188786625" sldId="360"/>
            <ac:spMk id="4" creationId="{DC83957E-F060-4856-8FF7-361888EDAD3F}"/>
          </ac:spMkLst>
        </pc:spChg>
        <pc:spChg chg="mod">
          <ac:chgData name="Lou Blick" userId="a186491b-bfa1-48d3-978b-324531351867" providerId="ADAL" clId="{E0A7F0CE-EC80-4722-B3EB-AD89F8DABC73}" dt="2023-06-06T14:42:33.536" v="1719" actId="113"/>
          <ac:spMkLst>
            <pc:docMk/>
            <pc:sldMk cId="2188786625" sldId="360"/>
            <ac:spMk id="8" creationId="{216EF961-8DC2-4694-9929-CDBCF35F064A}"/>
          </ac:spMkLst>
        </pc:spChg>
        <pc:picChg chg="mod">
          <ac:chgData name="Lou Blick" userId="a186491b-bfa1-48d3-978b-324531351867" providerId="ADAL" clId="{E0A7F0CE-EC80-4722-B3EB-AD89F8DABC73}" dt="2023-06-06T14:31:47.441" v="1714" actId="14100"/>
          <ac:picMkLst>
            <pc:docMk/>
            <pc:sldMk cId="2188786625" sldId="360"/>
            <ac:picMk id="6" creationId="{D99596EA-7FC3-4724-8866-A83C2206B2E3}"/>
          </ac:picMkLst>
        </pc:pic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7-08-22T09:48:19.468" idx="2">
    <p:pos x="5717" y="1649"/>
    <p:text>Maybe insert notes for the speaker to explain the 2nd challenge : here to explain that the OS could know an "over" utilization due to hosted application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6/6/2023 10:42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6/6/2023 10:42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6/6/2023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Evolution towards containers</a:t>
            </a:r>
          </a:p>
          <a:p>
            <a:endParaRPr lang="en-US" dirty="0"/>
          </a:p>
          <a:p>
            <a:r>
              <a:rPr lang="en-US" b="1" dirty="0"/>
              <a:t>Physical</a:t>
            </a:r>
            <a:r>
              <a:rPr lang="en-US" dirty="0"/>
              <a:t>:</a:t>
            </a:r>
          </a:p>
          <a:p>
            <a:pPr marL="171450" indent="-171450">
              <a:buFontTx/>
              <a:buChar char="-"/>
            </a:pPr>
            <a:r>
              <a:rPr lang="en-US" dirty="0"/>
              <a:t>1 host for 1 app =&gt;</a:t>
            </a:r>
          </a:p>
          <a:p>
            <a:pPr marL="388712" lvl="1" indent="-171450">
              <a:buFontTx/>
              <a:buChar char="-"/>
            </a:pPr>
            <a:r>
              <a:rPr lang="en-US" dirty="0"/>
              <a:t>Good </a:t>
            </a:r>
            <a:r>
              <a:rPr lang="en-US" b="1" dirty="0"/>
              <a:t>isolation</a:t>
            </a:r>
          </a:p>
          <a:p>
            <a:pPr marL="388712" lvl="1" indent="-171450">
              <a:buFontTx/>
              <a:buChar char="-"/>
            </a:pPr>
            <a:r>
              <a:rPr lang="en-US" b="1" dirty="0"/>
              <a:t>Time to scale </a:t>
            </a:r>
            <a:r>
              <a:rPr lang="en-US" dirty="0"/>
              <a:t>= buy new machine</a:t>
            </a:r>
          </a:p>
          <a:p>
            <a:pPr marL="388712" lvl="1" indent="-171450">
              <a:buFontTx/>
              <a:buChar char="-"/>
            </a:pPr>
            <a:r>
              <a:rPr lang="en-US" dirty="0"/>
              <a:t>Bad resource </a:t>
            </a:r>
            <a:r>
              <a:rPr lang="en-US" b="1" dirty="0"/>
              <a:t>utilization</a:t>
            </a:r>
            <a:r>
              <a:rPr lang="en-US" dirty="0"/>
              <a:t> (machines sit there doing nothing)</a:t>
            </a:r>
          </a:p>
          <a:p>
            <a:pPr marL="171450" indent="-171450">
              <a:buFontTx/>
              <a:buChar char="-"/>
            </a:pPr>
            <a:endParaRPr lang="en-US" dirty="0"/>
          </a:p>
          <a:p>
            <a:r>
              <a:rPr lang="en-US" b="1" dirty="0"/>
              <a:t>VM:</a:t>
            </a:r>
            <a:endParaRPr lang="en-US" dirty="0"/>
          </a:p>
          <a:p>
            <a:pPr marL="171450" indent="-171450">
              <a:buFontTx/>
              <a:buChar char="-"/>
            </a:pPr>
            <a:r>
              <a:rPr lang="en-US" dirty="0"/>
              <a:t>1 VM for 1 app =&gt; </a:t>
            </a:r>
          </a:p>
          <a:p>
            <a:pPr marL="388712" lvl="1" indent="-171450">
              <a:buFontTx/>
              <a:buChar char="-"/>
            </a:pPr>
            <a:r>
              <a:rPr lang="en-US" dirty="0"/>
              <a:t>Better resource </a:t>
            </a:r>
            <a:r>
              <a:rPr lang="en-US" b="1" dirty="0"/>
              <a:t>utilization</a:t>
            </a:r>
          </a:p>
          <a:p>
            <a:pPr marL="388712" lvl="1" indent="-171450">
              <a:buFontTx/>
              <a:buChar char="-"/>
            </a:pPr>
            <a:r>
              <a:rPr lang="en-US" b="1" dirty="0"/>
              <a:t>Isolation</a:t>
            </a:r>
          </a:p>
          <a:p>
            <a:pPr marL="388712" lvl="1" indent="-171450">
              <a:buFontTx/>
              <a:buChar char="-"/>
            </a:pPr>
            <a:r>
              <a:rPr lang="en-US" b="1" dirty="0"/>
              <a:t>Portability </a:t>
            </a:r>
            <a:r>
              <a:rPr lang="en-US" b="0" dirty="0"/>
              <a:t>=&gt; duplicate VM</a:t>
            </a:r>
          </a:p>
          <a:p>
            <a:pPr marL="388712" lvl="1" indent="-171450">
              <a:buFontTx/>
              <a:buChar char="-"/>
            </a:pPr>
            <a:r>
              <a:rPr lang="en-US" b="1" dirty="0"/>
              <a:t>Dynamic scale out </a:t>
            </a:r>
          </a:p>
          <a:p>
            <a:pPr marL="171450" indent="-171450">
              <a:buFontTx/>
              <a:buChar char="-"/>
            </a:pPr>
            <a:endParaRPr lang="en-US" b="1" dirty="0"/>
          </a:p>
          <a:p>
            <a:pPr marL="0" indent="0">
              <a:buFontTx/>
              <a:buNone/>
            </a:pPr>
            <a:r>
              <a:rPr lang="en-US" b="1" dirty="0"/>
              <a:t>Container:</a:t>
            </a:r>
          </a:p>
          <a:p>
            <a:pPr marL="171450" indent="-171450">
              <a:buFontTx/>
              <a:buChar char="-"/>
            </a:pPr>
            <a:r>
              <a:rPr lang="en-US" b="0" dirty="0"/>
              <a:t>1 app for 1 container =&gt; </a:t>
            </a:r>
          </a:p>
          <a:p>
            <a:pPr marL="388712" lvl="1" indent="-171450">
              <a:buFontTx/>
              <a:buChar char="-"/>
            </a:pPr>
            <a:r>
              <a:rPr lang="en-US" b="0" dirty="0"/>
              <a:t>Better </a:t>
            </a:r>
            <a:r>
              <a:rPr lang="en-US" b="1" dirty="0"/>
              <a:t>utilization</a:t>
            </a:r>
            <a:r>
              <a:rPr lang="en-US" b="0" dirty="0"/>
              <a:t> =&gt; time to </a:t>
            </a:r>
            <a:r>
              <a:rPr lang="en-US" b="1" dirty="0"/>
              <a:t> scale out </a:t>
            </a:r>
            <a:endParaRPr lang="en-US" b="0" dirty="0"/>
          </a:p>
          <a:p>
            <a:pPr marL="388712" lvl="1" indent="-171450">
              <a:buFontTx/>
              <a:buChar char="-"/>
            </a:pPr>
            <a:r>
              <a:rPr lang="en-US" b="0" dirty="0"/>
              <a:t>Portability (reproductive configuration =&gt; </a:t>
            </a:r>
            <a:r>
              <a:rPr lang="en-US" sz="1050" b="1" dirty="0"/>
              <a:t>pet/cattle</a:t>
            </a:r>
            <a:r>
              <a:rPr lang="en-US" b="0" dirty="0"/>
              <a:t>),</a:t>
            </a:r>
          </a:p>
          <a:p>
            <a:pPr marL="388712" lvl="1" indent="-171450">
              <a:buFontTx/>
              <a:buChar char="-"/>
            </a:pPr>
            <a:r>
              <a:rPr lang="en-US" b="1" dirty="0"/>
              <a:t>Inner loop =&gt; </a:t>
            </a:r>
            <a:r>
              <a:rPr lang="en-US" b="0" dirty="0"/>
              <a:t>time to test decreases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6/6/2023 10:42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36981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dirty="0"/>
              <a:t>Let’s describe Docker platform</a:t>
            </a:r>
            <a:r>
              <a:rPr lang="en-US" dirty="0"/>
              <a:t>: </a:t>
            </a:r>
          </a:p>
          <a:p>
            <a:endParaRPr lang="en-US" dirty="0"/>
          </a:p>
          <a:p>
            <a:r>
              <a:rPr lang="en-US" dirty="0"/>
              <a:t>Docker =&gt; </a:t>
            </a:r>
            <a:r>
              <a:rPr lang="en-US" b="1" dirty="0"/>
              <a:t>industry standard</a:t>
            </a:r>
          </a:p>
          <a:p>
            <a:endParaRPr lang="en-US" dirty="0"/>
          </a:p>
          <a:p>
            <a:r>
              <a:rPr lang="en-US" b="1" dirty="0"/>
              <a:t>Engine </a:t>
            </a:r>
            <a:r>
              <a:rPr lang="en-US" b="1" dirty="0">
                <a:sym typeface="Wingdings" panose="05000000000000000000" pitchFamily="2" charset="2"/>
              </a:rPr>
              <a:t> Daemon </a:t>
            </a:r>
            <a:r>
              <a:rPr lang="en-US" dirty="0">
                <a:sym typeface="Wingdings" panose="05000000000000000000" pitchFamily="2" charset="2"/>
              </a:rPr>
              <a:t>=&gt; runtime to run &amp; manage container. </a:t>
            </a:r>
          </a:p>
          <a:p>
            <a:r>
              <a:rPr lang="en-US" dirty="0">
                <a:sym typeface="Wingdings" panose="05000000000000000000" pitchFamily="2" charset="2"/>
              </a:rPr>
              <a:t>	        =&gt; interact with the Linux Kernel</a:t>
            </a:r>
          </a:p>
          <a:p>
            <a:endParaRPr lang="en-US" dirty="0">
              <a:sym typeface="Wingdings" panose="05000000000000000000" pitchFamily="2" charset="2"/>
            </a:endParaRPr>
          </a:p>
          <a:p>
            <a:r>
              <a:rPr lang="en-US" sz="1800" b="0" dirty="0">
                <a:sym typeface="Wingdings" panose="05000000000000000000" pitchFamily="2" charset="2"/>
              </a:rPr>
              <a:t>But you</a:t>
            </a:r>
            <a:r>
              <a:rPr lang="en-US" sz="1800" b="1" dirty="0">
                <a:sym typeface="Wingdings" panose="05000000000000000000" pitchFamily="2" charset="2"/>
              </a:rPr>
              <a:t> Cannot containerize everything -&gt; </a:t>
            </a:r>
            <a:r>
              <a:rPr lang="en-US" sz="1800" b="0" dirty="0">
                <a:sym typeface="Wingdings" panose="05000000000000000000" pitchFamily="2" charset="2"/>
              </a:rPr>
              <a:t>example: usage of kernel related features (Windows registries).</a:t>
            </a:r>
          </a:p>
          <a:p>
            <a:endParaRPr lang="en-US" dirty="0">
              <a:sym typeface="Wingdings" panose="05000000000000000000" pitchFamily="2" charset="2"/>
            </a:endParaRPr>
          </a:p>
          <a:p>
            <a:r>
              <a:rPr lang="en-US" dirty="0">
                <a:sym typeface="Wingdings" panose="05000000000000000000" pitchFamily="2" charset="2"/>
              </a:rPr>
              <a:t>Initially based on </a:t>
            </a:r>
            <a:r>
              <a:rPr lang="en-US" b="1" dirty="0">
                <a:sym typeface="Wingdings" panose="05000000000000000000" pitchFamily="2" charset="2"/>
              </a:rPr>
              <a:t>Linux OS with OS specific components (namespace, control group for isolation) =&gt; release in Dec 2013</a:t>
            </a:r>
          </a:p>
          <a:p>
            <a:endParaRPr lang="en-US" b="1" dirty="0">
              <a:sym typeface="Wingdings" panose="05000000000000000000" pitchFamily="2" charset="2"/>
            </a:endParaRPr>
          </a:p>
          <a:p>
            <a:r>
              <a:rPr lang="en-US" b="1" dirty="0">
                <a:sym typeface="Wingdings" panose="05000000000000000000" pitchFamily="2" charset="2"/>
              </a:rPr>
              <a:t>Docker Hub </a:t>
            </a:r>
            <a:r>
              <a:rPr lang="en-US" sz="900" kern="1200" dirty="0">
                <a:solidFill>
                  <a:schemeClr val="tx1"/>
                </a:solidFill>
                <a:latin typeface="Segoe UI Light" pitchFamily="34" charset="0"/>
                <a:ea typeface="+mn-ea"/>
                <a:cs typeface="+mn-cs"/>
                <a:sym typeface="Wingdings" panose="05000000000000000000" pitchFamily="2" charset="2"/>
              </a:rPr>
              <a:t>=&gt; store your images online</a:t>
            </a:r>
          </a:p>
          <a:p>
            <a:endParaRPr lang="en-US" b="1" dirty="0">
              <a:sym typeface="Wingdings" panose="05000000000000000000" pitchFamily="2" charset="2"/>
            </a:endParaRPr>
          </a:p>
          <a:p>
            <a:r>
              <a:rPr lang="en-US" b="1" dirty="0">
                <a:sym typeface="Wingdings" panose="05000000000000000000" pitchFamily="2" charset="2"/>
              </a:rPr>
              <a:t>Docker trusted registry =&gt; </a:t>
            </a:r>
            <a:r>
              <a:rPr lang="en-US" b="0" dirty="0">
                <a:sym typeface="Wingdings" panose="05000000000000000000" pitchFamily="2" charset="2"/>
              </a:rPr>
              <a:t>implement Docker Hub on premises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6/6/2023 10:42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0674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images</a:t>
            </a:r>
          </a:p>
          <a:p>
            <a:endParaRPr lang="en-US" dirty="0"/>
          </a:p>
          <a:p>
            <a:pPr marL="171450" indent="-171450">
              <a:buFont typeface="Symbol" panose="05050102010706020507" pitchFamily="18" charset="2"/>
              <a:buChar char="Þ"/>
            </a:pPr>
            <a:r>
              <a:rPr lang="en-US" b="0" dirty="0"/>
              <a:t>Composed of </a:t>
            </a:r>
            <a:r>
              <a:rPr lang="en-US" b="1" dirty="0"/>
              <a:t>Multi layers. </a:t>
            </a:r>
            <a:r>
              <a:rPr lang="en-US" b="0" dirty="0"/>
              <a:t>Why?</a:t>
            </a:r>
          </a:p>
          <a:p>
            <a:pPr marL="171450" indent="-171450">
              <a:buFont typeface="Symbol" panose="05050102010706020507" pitchFamily="18" charset="2"/>
              <a:buChar char="Þ"/>
            </a:pPr>
            <a:r>
              <a:rPr lang="en-US" b="0" dirty="0"/>
              <a:t>Optimized for </a:t>
            </a:r>
            <a:r>
              <a:rPr lang="en-US" b="1" dirty="0"/>
              <a:t>caching and sharing</a:t>
            </a:r>
          </a:p>
          <a:p>
            <a:pPr marL="171450" indent="-171450">
              <a:buFont typeface="Symbol" panose="05050102010706020507" pitchFamily="18" charset="2"/>
              <a:buChar char="Þ"/>
            </a:pPr>
            <a:r>
              <a:rPr lang="en-US" b="0" dirty="0"/>
              <a:t>Bottom layer = </a:t>
            </a:r>
            <a:r>
              <a:rPr lang="en-US" b="1" dirty="0"/>
              <a:t>base OS</a:t>
            </a:r>
            <a:r>
              <a:rPr lang="en-US" b="0" dirty="0"/>
              <a:t>.</a:t>
            </a:r>
          </a:p>
          <a:p>
            <a:pPr marL="0" indent="0">
              <a:buFont typeface="Symbol" panose="05050102010706020507" pitchFamily="18" charset="2"/>
              <a:buNone/>
            </a:pPr>
            <a:endParaRPr lang="en-US" b="0" dirty="0"/>
          </a:p>
          <a:p>
            <a:pPr marL="0" indent="0">
              <a:buFont typeface="Symbol" panose="05050102010706020507" pitchFamily="18" charset="2"/>
              <a:buNone/>
            </a:pPr>
            <a:r>
              <a:rPr lang="en-US" b="0" dirty="0"/>
              <a:t>Example of base OS:</a:t>
            </a:r>
          </a:p>
          <a:p>
            <a:pPr marL="388712" lvl="1" indent="-171450">
              <a:buFont typeface="Symbol" panose="05050102010706020507" pitchFamily="18" charset="2"/>
              <a:buChar char="Þ"/>
            </a:pPr>
            <a:r>
              <a:rPr lang="en-US" b="0" dirty="0"/>
              <a:t>alpine =&gt; very lightweight, not even a bash installed</a:t>
            </a:r>
          </a:p>
          <a:p>
            <a:pPr marL="388712" lvl="1" indent="-171450">
              <a:buFont typeface="Symbol" panose="05050102010706020507" pitchFamily="18" charset="2"/>
              <a:buChar char="Þ"/>
            </a:pPr>
            <a:r>
              <a:rPr lang="en-US" b="0" dirty="0"/>
              <a:t>Windows base OS =&gt; bigger than Linux base OS but it is decreasing</a:t>
            </a:r>
          </a:p>
          <a:p>
            <a:pPr marL="388712" lvl="1" indent="-171450">
              <a:buFont typeface="Symbol" panose="05050102010706020507" pitchFamily="18" charset="2"/>
              <a:buChar char="Þ"/>
            </a:pPr>
            <a:endParaRPr lang="en-US" b="0" dirty="0"/>
          </a:p>
          <a:p>
            <a:pPr marL="171450" lvl="0" indent="-171450">
              <a:buFont typeface="Symbol" panose="05050102010706020507" pitchFamily="18" charset="2"/>
              <a:buChar char="Þ"/>
            </a:pPr>
            <a:r>
              <a:rPr lang="en-US" b="0" dirty="0"/>
              <a:t>In </a:t>
            </a:r>
            <a:r>
              <a:rPr lang="en-US" b="1" dirty="0"/>
              <a:t>Dockerfile (</a:t>
            </a:r>
            <a:r>
              <a:rPr lang="en-US" b="1" dirty="0">
                <a:sym typeface="Wingdings" panose="05000000000000000000" pitchFamily="2" charset="2"/>
              </a:rPr>
              <a:t></a:t>
            </a:r>
            <a:r>
              <a:rPr lang="en-US" b="0" dirty="0">
                <a:sym typeface="Wingdings" panose="05000000000000000000" pitchFamily="2" charset="2"/>
              </a:rPr>
              <a:t>Instructions to build your image</a:t>
            </a:r>
            <a:r>
              <a:rPr lang="en-US" b="1" dirty="0"/>
              <a:t>) =&gt;</a:t>
            </a:r>
            <a:r>
              <a:rPr lang="en-US" b="0" dirty="0"/>
              <a:t> </a:t>
            </a:r>
            <a:r>
              <a:rPr lang="en-US" b="1" dirty="0"/>
              <a:t>1 instruction = 1 layer.</a:t>
            </a:r>
          </a:p>
          <a:p>
            <a:pPr marL="388712" lvl="1" indent="-171450">
              <a:buFont typeface="Symbol" panose="05050102010706020507" pitchFamily="18" charset="2"/>
              <a:buChar char="Þ"/>
            </a:pPr>
            <a:endParaRPr lang="en-US" b="1" dirty="0"/>
          </a:p>
          <a:p>
            <a:pPr marL="171450" lvl="0" indent="-171450">
              <a:buFont typeface="Symbol" panose="05050102010706020507" pitchFamily="18" charset="2"/>
              <a:buChar char="Þ"/>
            </a:pPr>
            <a:r>
              <a:rPr lang="en-US" b="0" dirty="0"/>
              <a:t>Only </a:t>
            </a:r>
            <a:r>
              <a:rPr lang="en-US" b="1" dirty="0"/>
              <a:t>top</a:t>
            </a:r>
            <a:r>
              <a:rPr lang="en-US" b="0" dirty="0"/>
              <a:t> layer is </a:t>
            </a:r>
            <a:r>
              <a:rPr lang="en-US" b="1" dirty="0"/>
              <a:t>writeable</a:t>
            </a:r>
            <a:r>
              <a:rPr lang="en-US" b="0" dirty="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6/6/2023 10:42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001655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registry</a:t>
            </a:r>
          </a:p>
          <a:p>
            <a:r>
              <a:rPr lang="en-US" dirty="0"/>
              <a:t>-&gt; </a:t>
            </a:r>
            <a:r>
              <a:rPr lang="en-US" b="1" dirty="0"/>
              <a:t>Repository of images</a:t>
            </a:r>
          </a:p>
          <a:p>
            <a:endParaRPr lang="en-US" b="0" dirty="0"/>
          </a:p>
          <a:p>
            <a:r>
              <a:rPr lang="en-US" b="0" dirty="0"/>
              <a:t>-&gt; discoverable/searchable</a:t>
            </a:r>
          </a:p>
          <a:p>
            <a:endParaRPr lang="en-US" b="1" dirty="0"/>
          </a:p>
          <a:p>
            <a:r>
              <a:rPr lang="en-US" b="1" dirty="0"/>
              <a:t>Hub.docker.com</a:t>
            </a:r>
          </a:p>
          <a:p>
            <a:endParaRPr lang="en-US" b="1" dirty="0"/>
          </a:p>
          <a:p>
            <a:r>
              <a:rPr lang="en-US" b="1" dirty="0"/>
              <a:t>Azure Container Registry</a:t>
            </a:r>
          </a:p>
          <a:p>
            <a:endParaRPr lang="en-US" b="1" dirty="0"/>
          </a:p>
          <a:p>
            <a:r>
              <a:rPr lang="en-US" b="1" dirty="0"/>
              <a:t>Standard protocol </a:t>
            </a:r>
            <a:r>
              <a:rPr lang="en-US" b="0" dirty="0"/>
              <a:t>to implement your own registry (the CLI can connect with it).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6/6/2023 10:42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90629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6/6/2023 10:42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6/6/2023 10:42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6/6/2023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6/6/2023 10:42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Tx/>
              <a:buChar char="-"/>
            </a:pPr>
            <a:r>
              <a:rPr lang="en-US" b="1" dirty="0"/>
              <a:t>Container technology </a:t>
            </a:r>
            <a:r>
              <a:rPr lang="en-US" dirty="0"/>
              <a:t>called Docker =&gt; other competitor like </a:t>
            </a:r>
            <a:r>
              <a:rPr lang="en-US" dirty="0" err="1"/>
              <a:t>rkt</a:t>
            </a:r>
            <a:r>
              <a:rPr lang="en-US" dirty="0"/>
              <a:t> (Rocket)</a:t>
            </a:r>
          </a:p>
          <a:p>
            <a:pPr marL="171450" indent="-171450">
              <a:buFontTx/>
              <a:buChar char="-"/>
            </a:pPr>
            <a:r>
              <a:rPr lang="en-US" b="1" dirty="0"/>
              <a:t>Package</a:t>
            </a:r>
            <a:r>
              <a:rPr lang="en-US" dirty="0"/>
              <a:t> your system/component with all needed dependencies</a:t>
            </a:r>
          </a:p>
          <a:p>
            <a:pPr marL="171450" indent="-171450">
              <a:buFontTx/>
              <a:buChar char="-"/>
            </a:pPr>
            <a:r>
              <a:rPr lang="en-US" b="1" dirty="0"/>
              <a:t>Host independent </a:t>
            </a:r>
            <a:r>
              <a:rPr lang="en-US" b="0" dirty="0"/>
              <a:t>-&gt; no particular install on your host except Docker daemon/engine</a:t>
            </a:r>
          </a:p>
          <a:p>
            <a:pPr marL="171450" indent="-171450">
              <a:buFontTx/>
              <a:buChar char="-"/>
            </a:pPr>
            <a:r>
              <a:rPr lang="en-US" b="0" dirty="0"/>
              <a:t>If </a:t>
            </a:r>
            <a:r>
              <a:rPr lang="en-US" b="1" dirty="0"/>
              <a:t>it works on my machine</a:t>
            </a:r>
            <a:r>
              <a:rPr lang="en-US" b="0" dirty="0"/>
              <a:t>, it will work everywhere.</a:t>
            </a:r>
          </a:p>
          <a:p>
            <a:pPr marL="171450" indent="-171450">
              <a:buFontTx/>
              <a:buChar char="-"/>
            </a:pPr>
            <a:r>
              <a:rPr lang="en-US" b="1" dirty="0"/>
              <a:t>Inner loop debugging</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6/6/2023 10:42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1235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Host -&gt; where the </a:t>
            </a:r>
            <a:r>
              <a:rPr lang="en-US" b="1" dirty="0"/>
              <a:t>containers run </a:t>
            </a:r>
            <a:r>
              <a:rPr lang="en-US" dirty="0"/>
              <a:t>(Docker daemon)</a:t>
            </a:r>
          </a:p>
          <a:p>
            <a:endParaRPr lang="en-US" dirty="0"/>
          </a:p>
          <a:p>
            <a:r>
              <a:rPr lang="en-US" dirty="0"/>
              <a:t>Client -&gt; docker </a:t>
            </a:r>
            <a:r>
              <a:rPr lang="en-US" b="1" dirty="0"/>
              <a:t>CLI</a:t>
            </a:r>
          </a:p>
          <a:p>
            <a:endParaRPr lang="en-US" dirty="0"/>
          </a:p>
          <a:p>
            <a:r>
              <a:rPr lang="en-US" dirty="0"/>
              <a:t>Image -&gt; </a:t>
            </a:r>
            <a:r>
              <a:rPr lang="en-US" b="1" dirty="0"/>
              <a:t>Definition</a:t>
            </a:r>
            <a:r>
              <a:rPr lang="en-US" dirty="0"/>
              <a:t> of the container. Describing </a:t>
            </a:r>
            <a:r>
              <a:rPr lang="en-US" b="1" dirty="0"/>
              <a:t>dependencies. </a:t>
            </a:r>
            <a:r>
              <a:rPr lang="en-US" b="0" dirty="0"/>
              <a:t>Decomposed in </a:t>
            </a:r>
            <a:r>
              <a:rPr lang="en-US" b="1" dirty="0"/>
              <a:t>Layers </a:t>
            </a:r>
            <a:r>
              <a:rPr lang="en-US" b="0" dirty="0"/>
              <a:t>(see Dockerfile).</a:t>
            </a:r>
          </a:p>
          <a:p>
            <a:endParaRPr lang="en-US" dirty="0"/>
          </a:p>
          <a:p>
            <a:r>
              <a:rPr lang="en-US" dirty="0"/>
              <a:t>Container -&gt; </a:t>
            </a:r>
            <a:r>
              <a:rPr lang="en-US" b="1" dirty="0"/>
              <a:t>Instance</a:t>
            </a:r>
            <a:r>
              <a:rPr lang="en-US" dirty="0"/>
              <a:t> of Image</a:t>
            </a:r>
          </a:p>
          <a:p>
            <a:endParaRPr lang="en-US" dirty="0"/>
          </a:p>
          <a:p>
            <a:r>
              <a:rPr lang="en-US" dirty="0"/>
              <a:t>Registry/repository -&gt; </a:t>
            </a:r>
            <a:r>
              <a:rPr lang="en-US" b="1" dirty="0"/>
              <a:t>Store</a:t>
            </a:r>
            <a:r>
              <a:rPr lang="en-US" dirty="0"/>
              <a:t> and </a:t>
            </a:r>
            <a:r>
              <a:rPr lang="en-US" b="1" dirty="0"/>
              <a:t>distribute</a:t>
            </a:r>
            <a:r>
              <a:rPr lang="en-US" dirty="0"/>
              <a:t> images.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6/6/2023 10:42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53785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Left - Architecture of multi VM system =&gt; </a:t>
            </a:r>
            <a:r>
              <a:rPr lang="en-US" b="1" dirty="0"/>
              <a:t>shared hardware</a:t>
            </a:r>
            <a:r>
              <a:rPr lang="en-US" dirty="0"/>
              <a:t>, </a:t>
            </a:r>
            <a:r>
              <a:rPr lang="en-US" b="1" dirty="0"/>
              <a:t>duplicated OS</a:t>
            </a:r>
          </a:p>
          <a:p>
            <a:endParaRPr lang="en-US" dirty="0"/>
          </a:p>
          <a:p>
            <a:r>
              <a:rPr lang="en-US" b="1" dirty="0"/>
              <a:t>OS duplicated </a:t>
            </a:r>
            <a:r>
              <a:rPr lang="en-US" dirty="0"/>
              <a:t>– no value for business users (most of the time).  </a:t>
            </a:r>
          </a:p>
          <a:p>
            <a:endParaRPr lang="en-US" dirty="0"/>
          </a:p>
          <a:p>
            <a:r>
              <a:rPr lang="en-US" dirty="0"/>
              <a:t>Running a Host is </a:t>
            </a:r>
            <a:r>
              <a:rPr lang="en-US" b="1" dirty="0"/>
              <a:t>demanding</a:t>
            </a:r>
            <a:r>
              <a:rPr lang="en-US" dirty="0"/>
              <a:t> : </a:t>
            </a:r>
            <a:r>
              <a:rPr lang="en-US" b="1" dirty="0"/>
              <a:t>maintenance</a:t>
            </a:r>
            <a:r>
              <a:rPr lang="en-US" dirty="0"/>
              <a:t>, </a:t>
            </a:r>
            <a:r>
              <a:rPr lang="en-US" b="1" dirty="0"/>
              <a:t>resource</a:t>
            </a:r>
            <a:r>
              <a:rPr lang="en-US" dirty="0"/>
              <a:t>, time to </a:t>
            </a:r>
            <a:r>
              <a:rPr lang="en-US" b="1" dirty="0"/>
              <a:t>boot</a:t>
            </a:r>
            <a:r>
              <a:rPr lang="en-US" dirty="0"/>
              <a:t>/</a:t>
            </a:r>
            <a:r>
              <a:rPr lang="en-US" b="1" dirty="0"/>
              <a:t>scale</a:t>
            </a:r>
            <a:r>
              <a:rPr lang="en-US" dirty="0"/>
              <a:t>/</a:t>
            </a:r>
            <a:r>
              <a:rPr lang="en-US" b="1" dirty="0"/>
              <a:t>reproduce</a:t>
            </a:r>
            <a:r>
              <a:rPr lang="en-US" dirty="0"/>
              <a:t> </a:t>
            </a:r>
            <a:r>
              <a:rPr lang="en-US" b="1" dirty="0"/>
              <a:t>configuration</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6/6/2023 10:42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6828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Left: duplicated OS</a:t>
            </a:r>
          </a:p>
          <a:p>
            <a:endParaRPr lang="en-US" b="1" dirty="0"/>
          </a:p>
          <a:p>
            <a:endParaRPr lang="en-US" b="1" dirty="0"/>
          </a:p>
          <a:p>
            <a:r>
              <a:rPr lang="en-US" b="1" dirty="0"/>
              <a:t>Right: Container architecture: </a:t>
            </a:r>
          </a:p>
          <a:p>
            <a:r>
              <a:rPr lang="en-US" dirty="0"/>
              <a:t>-&gt; </a:t>
            </a:r>
            <a:r>
              <a:rPr lang="en-US" b="1" dirty="0"/>
              <a:t>Share</a:t>
            </a:r>
            <a:r>
              <a:rPr lang="en-US" dirty="0"/>
              <a:t> the </a:t>
            </a:r>
            <a:r>
              <a:rPr lang="en-US" b="1" dirty="0"/>
              <a:t>OS</a:t>
            </a:r>
          </a:p>
          <a:p>
            <a:r>
              <a:rPr lang="en-US" b="1" dirty="0"/>
              <a:t>-&gt; </a:t>
            </a:r>
            <a:r>
              <a:rPr lang="en-US" b="0" dirty="0"/>
              <a:t>Container</a:t>
            </a:r>
            <a:r>
              <a:rPr lang="en-US" b="1" dirty="0"/>
              <a:t> layer =&gt; translate </a:t>
            </a:r>
            <a:r>
              <a:rPr lang="en-US" b="0" dirty="0"/>
              <a:t>OS </a:t>
            </a:r>
            <a:r>
              <a:rPr lang="en-US" b="0" dirty="0">
                <a:sym typeface="Wingdings" panose="05000000000000000000" pitchFamily="2" charset="2"/>
              </a:rPr>
              <a:t>container interactions =&gt; runs on the host</a:t>
            </a:r>
          </a:p>
          <a:p>
            <a:endParaRPr lang="en-US" b="0" dirty="0"/>
          </a:p>
          <a:p>
            <a:r>
              <a:rPr lang="en-US" dirty="0"/>
              <a:t>-&gt; From a host standpoint, containers are processes (managed by the docker engine) running in parallel</a:t>
            </a:r>
          </a:p>
          <a:p>
            <a:r>
              <a:rPr lang="en-US" dirty="0"/>
              <a:t>-&gt; From a container standpoint, my application is running on an isolated machine: I have my own file system.</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6/6/2023 10:42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61757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Containers</a:t>
            </a:r>
            <a:endParaRPr lang="en-US" sz="4001">
              <a:solidFill>
                <a:schemeClr val="accent3"/>
              </a:solidFill>
            </a:endParaRPr>
          </a:p>
        </p:txBody>
      </p:sp>
      <p:sp>
        <p:nvSpPr>
          <p:cNvPr id="5" name="Rectangle 4"/>
          <p:cNvSpPr/>
          <p:nvPr/>
        </p:nvSpPr>
        <p:spPr bwMode="auto">
          <a:xfrm>
            <a:off x="4246887" y="1771650"/>
            <a:ext cx="519853" cy="3533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52251" y="1638304"/>
            <a:ext cx="1190114" cy="919161"/>
            <a:chOff x="1607293" y="2529497"/>
            <a:chExt cx="1422577" cy="1098699"/>
          </a:xfrm>
          <a:solidFill>
            <a:srgbClr val="002060"/>
          </a:solidFill>
        </p:grpSpPr>
        <p:sp>
          <p:nvSpPr>
            <p:cNvPr id="7"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BCF2"/>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8" name="Group 7"/>
            <p:cNvGrpSpPr/>
            <p:nvPr/>
          </p:nvGrpSpPr>
          <p:grpSpPr>
            <a:xfrm>
              <a:off x="2061884" y="2634924"/>
              <a:ext cx="513394" cy="576136"/>
              <a:chOff x="2304394" y="2806764"/>
              <a:chExt cx="203894" cy="228812"/>
            </a:xfrm>
            <a:grpFill/>
          </p:grpSpPr>
          <p:sp>
            <p:nvSpPr>
              <p:cNvPr id="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12" name="TextBox 11"/>
          <p:cNvSpPr txBox="1"/>
          <p:nvPr/>
        </p:nvSpPr>
        <p:spPr>
          <a:xfrm>
            <a:off x="704641" y="2571749"/>
            <a:ext cx="1173987" cy="544596"/>
          </a:xfrm>
          <a:prstGeom prst="rect">
            <a:avLst/>
          </a:prstGeom>
          <a:noFill/>
        </p:spPr>
        <p:txBody>
          <a:bodyPr wrap="none" lIns="182854" tIns="146284" rIns="182854" bIns="146284" rtlCol="0">
            <a:spAutoFit/>
          </a:bodyPr>
          <a:lstStyle/>
          <a:p>
            <a:pPr>
              <a:lnSpc>
                <a:spcPct val="90000"/>
              </a:lnSpc>
              <a:spcAft>
                <a:spcPts val="599"/>
              </a:spcAft>
            </a:pPr>
            <a:r>
              <a:rPr lang="en-US" sz="1799"/>
              <a:t>Physical</a:t>
            </a:r>
          </a:p>
        </p:txBody>
      </p:sp>
      <p:sp>
        <p:nvSpPr>
          <p:cNvPr id="13" name="Freeform 5"/>
          <p:cNvSpPr>
            <a:spLocks noChangeAspect="1" noEditPoints="1"/>
          </p:cNvSpPr>
          <p:nvPr/>
        </p:nvSpPr>
        <p:spPr bwMode="auto">
          <a:xfrm>
            <a:off x="742734" y="4800601"/>
            <a:ext cx="1188551" cy="89639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72C6"/>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14" name="Group 13"/>
          <p:cNvGrpSpPr/>
          <p:nvPr/>
        </p:nvGrpSpPr>
        <p:grpSpPr>
          <a:xfrm>
            <a:off x="828430" y="4295780"/>
            <a:ext cx="502238" cy="447873"/>
            <a:chOff x="7225183" y="4826255"/>
            <a:chExt cx="420688" cy="384175"/>
          </a:xfrm>
          <a:solidFill>
            <a:srgbClr val="0072C6"/>
          </a:solidFill>
        </p:grpSpPr>
        <p:sp>
          <p:nvSpPr>
            <p:cNvPr id="15" name="Rectangle 1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7225183" y="4826255"/>
              <a:ext cx="420688" cy="384175"/>
              <a:chOff x="7225183" y="4826255"/>
              <a:chExt cx="420688" cy="384175"/>
            </a:xfrm>
            <a:grpFill/>
          </p:grpSpPr>
          <p:sp>
            <p:nvSpPr>
              <p:cNvPr id="1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2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21" name="TextBox 20"/>
          <p:cNvSpPr txBox="1"/>
          <p:nvPr/>
        </p:nvSpPr>
        <p:spPr>
          <a:xfrm>
            <a:off x="771296" y="5695949"/>
            <a:ext cx="1036385" cy="544596"/>
          </a:xfrm>
          <a:prstGeom prst="rect">
            <a:avLst/>
          </a:prstGeom>
          <a:noFill/>
        </p:spPr>
        <p:txBody>
          <a:bodyPr wrap="none" lIns="182854" tIns="146284" rIns="182854" bIns="146284" rtlCol="0">
            <a:spAutoFit/>
          </a:bodyPr>
          <a:lstStyle/>
          <a:p>
            <a:pPr>
              <a:lnSpc>
                <a:spcPct val="90000"/>
              </a:lnSpc>
              <a:spcAft>
                <a:spcPts val="599"/>
              </a:spcAft>
            </a:pPr>
            <a:r>
              <a:rPr lang="en-US" sz="1799"/>
              <a:t>Virtual</a:t>
            </a:r>
          </a:p>
        </p:txBody>
      </p:sp>
      <p:sp>
        <p:nvSpPr>
          <p:cNvPr id="22" name="TextBox 21"/>
          <p:cNvSpPr txBox="1"/>
          <p:nvPr/>
        </p:nvSpPr>
        <p:spPr>
          <a:xfrm>
            <a:off x="2494809" y="1400176"/>
            <a:ext cx="3488964" cy="2110537"/>
          </a:xfrm>
          <a:prstGeom prst="rect">
            <a:avLst/>
          </a:prstGeom>
          <a:noFill/>
        </p:spPr>
        <p:txBody>
          <a:bodyPr wrap="square" lIns="182854" tIns="146284" rIns="182854" bIns="146284" rtlCol="0">
            <a:spAutoFit/>
          </a:bodyPr>
          <a:lstStyle/>
          <a:p>
            <a:pPr>
              <a:spcAft>
                <a:spcPts val="1200"/>
              </a:spcAft>
            </a:pPr>
            <a:r>
              <a:rPr lang="en-US" sz="1799">
                <a:gradFill>
                  <a:gsLst>
                    <a:gs pos="2917">
                      <a:schemeClr val="tx1"/>
                    </a:gs>
                    <a:gs pos="30000">
                      <a:schemeClr val="tx1"/>
                    </a:gs>
                  </a:gsLst>
                  <a:lin ang="5400000" scaled="0"/>
                </a:gradFill>
                <a:latin typeface="+mj-lt"/>
              </a:rPr>
              <a:t>Applications traditionally built and deployed onto physical systems with 1:1 relationship</a:t>
            </a:r>
          </a:p>
          <a:p>
            <a:pPr>
              <a:spcAft>
                <a:spcPts val="1200"/>
              </a:spcAft>
            </a:pPr>
            <a:r>
              <a:rPr lang="en-US" sz="1799">
                <a:gradFill>
                  <a:gsLst>
                    <a:gs pos="2917">
                      <a:schemeClr val="tx1"/>
                    </a:gs>
                    <a:gs pos="30000">
                      <a:schemeClr val="tx1"/>
                    </a:gs>
                  </a:gsLst>
                  <a:lin ang="5400000" scaled="0"/>
                </a:gradFill>
                <a:latin typeface="+mj-lt"/>
              </a:rPr>
              <a:t>New applications often required new physical systems for isolation of resources</a:t>
            </a:r>
          </a:p>
        </p:txBody>
      </p:sp>
      <p:sp>
        <p:nvSpPr>
          <p:cNvPr id="23" name="TextBox 22"/>
          <p:cNvSpPr txBox="1"/>
          <p:nvPr/>
        </p:nvSpPr>
        <p:spPr>
          <a:xfrm>
            <a:off x="2466242" y="3533780"/>
            <a:ext cx="3488964" cy="2972055"/>
          </a:xfrm>
          <a:prstGeom prst="rect">
            <a:avLst/>
          </a:prstGeom>
          <a:noFill/>
        </p:spPr>
        <p:txBody>
          <a:bodyPr wrap="square" lIns="182854" tIns="146284" rIns="182854" bIns="146284" rtlCol="0">
            <a:spAutoFit/>
          </a:bodyPr>
          <a:lstStyle/>
          <a:p>
            <a:pPr>
              <a:spcAft>
                <a:spcPts val="1200"/>
              </a:spcAft>
            </a:pPr>
            <a:r>
              <a:rPr lang="en-US" sz="1799">
                <a:gradFill>
                  <a:gsLst>
                    <a:gs pos="2917">
                      <a:schemeClr val="tx1"/>
                    </a:gs>
                    <a:gs pos="30000">
                      <a:schemeClr val="tx1"/>
                    </a:gs>
                  </a:gsLst>
                  <a:lin ang="5400000" scaled="0"/>
                </a:gradFill>
                <a:latin typeface="+mj-lt"/>
              </a:rPr>
              <a:t>Higher consolidation ratios and better utilization</a:t>
            </a:r>
          </a:p>
          <a:p>
            <a:pPr>
              <a:spcAft>
                <a:spcPts val="1200"/>
              </a:spcAft>
            </a:pPr>
            <a:r>
              <a:rPr lang="en-US" sz="1799">
                <a:gradFill>
                  <a:gsLst>
                    <a:gs pos="2917">
                      <a:schemeClr val="tx1"/>
                    </a:gs>
                    <a:gs pos="30000">
                      <a:schemeClr val="tx1"/>
                    </a:gs>
                  </a:gsLst>
                  <a:lin ang="5400000" scaled="0"/>
                </a:gradFill>
                <a:latin typeface="+mj-lt"/>
              </a:rPr>
              <a:t>Faster app deployment than in a traditional, physical environment</a:t>
            </a:r>
          </a:p>
          <a:p>
            <a:pPr>
              <a:spcAft>
                <a:spcPts val="1200"/>
              </a:spcAft>
            </a:pPr>
            <a:r>
              <a:rPr lang="en-US" sz="1799">
                <a:gradFill>
                  <a:gsLst>
                    <a:gs pos="2917">
                      <a:schemeClr val="tx1"/>
                    </a:gs>
                    <a:gs pos="30000">
                      <a:schemeClr val="tx1"/>
                    </a:gs>
                  </a:gsLst>
                  <a:lin ang="5400000" scaled="0"/>
                </a:gradFill>
                <a:latin typeface="+mj-lt"/>
              </a:rPr>
              <a:t>Apps deployed into VMs with high compatibility success</a:t>
            </a:r>
          </a:p>
          <a:p>
            <a:pPr>
              <a:spcAft>
                <a:spcPts val="1200"/>
              </a:spcAft>
            </a:pPr>
            <a:r>
              <a:rPr lang="en-US" sz="1799">
                <a:gradFill>
                  <a:gsLst>
                    <a:gs pos="2917">
                      <a:schemeClr val="tx1"/>
                    </a:gs>
                    <a:gs pos="30000">
                      <a:schemeClr val="tx1"/>
                    </a:gs>
                  </a:gsLst>
                  <a:lin ang="5400000" scaled="0"/>
                </a:gradFill>
                <a:latin typeface="+mj-lt"/>
              </a:rPr>
              <a:t>Apps benefited from key VM features i.e. Live migration, HA</a:t>
            </a:r>
          </a:p>
        </p:txBody>
      </p:sp>
      <p:cxnSp>
        <p:nvCxnSpPr>
          <p:cNvPr id="24" name="Straight Connector 23"/>
          <p:cNvCxnSpPr/>
          <p:nvPr/>
        </p:nvCxnSpPr>
        <p:spPr>
          <a:xfrm>
            <a:off x="6351285" y="1495429"/>
            <a:ext cx="0" cy="4162107"/>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7113063" y="1514476"/>
            <a:ext cx="2394793" cy="2428214"/>
            <a:chOff x="7178389" y="2084931"/>
            <a:chExt cx="2395133" cy="2428558"/>
          </a:xfrm>
        </p:grpSpPr>
        <p:sp>
          <p:nvSpPr>
            <p:cNvPr id="26" name="Freeform 5"/>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2060"/>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27" name="Group 26"/>
            <p:cNvGrpSpPr/>
            <p:nvPr/>
          </p:nvGrpSpPr>
          <p:grpSpPr>
            <a:xfrm>
              <a:off x="7388615" y="2895644"/>
              <a:ext cx="457478" cy="447088"/>
              <a:chOff x="9109131" y="2427363"/>
              <a:chExt cx="620854" cy="606753"/>
            </a:xfrm>
          </p:grpSpPr>
          <p:grpSp>
            <p:nvGrpSpPr>
              <p:cNvPr id="65" name="Group 64"/>
              <p:cNvGrpSpPr/>
              <p:nvPr/>
            </p:nvGrpSpPr>
            <p:grpSpPr>
              <a:xfrm>
                <a:off x="9204778" y="2479325"/>
                <a:ext cx="429561" cy="482058"/>
                <a:chOff x="2304394" y="2806764"/>
                <a:chExt cx="203894" cy="228812"/>
              </a:xfrm>
              <a:solidFill>
                <a:schemeClr val="bg1"/>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6" name="Rounded Rectangle 6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7904180" y="2895644"/>
              <a:ext cx="457478" cy="447088"/>
              <a:chOff x="9109131" y="2427363"/>
              <a:chExt cx="620854" cy="606753"/>
            </a:xfrm>
          </p:grpSpPr>
          <p:grpSp>
            <p:nvGrpSpPr>
              <p:cNvPr id="60" name="Group 59"/>
              <p:cNvGrpSpPr/>
              <p:nvPr/>
            </p:nvGrpSpPr>
            <p:grpSpPr>
              <a:xfrm>
                <a:off x="9204778" y="2479325"/>
                <a:ext cx="429561" cy="482058"/>
                <a:chOff x="2304394" y="2806764"/>
                <a:chExt cx="203894" cy="228812"/>
              </a:xfrm>
              <a:solidFill>
                <a:schemeClr val="bg1"/>
              </a:solidFill>
            </p:grpSpPr>
            <p:sp>
              <p:nvSpPr>
                <p:cNvPr id="6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1" name="Rounded Rectangle 6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8411036" y="2895644"/>
              <a:ext cx="457478" cy="447088"/>
              <a:chOff x="9109131" y="2427363"/>
              <a:chExt cx="620854" cy="606753"/>
            </a:xfrm>
          </p:grpSpPr>
          <p:grpSp>
            <p:nvGrpSpPr>
              <p:cNvPr id="55" name="Group 54"/>
              <p:cNvGrpSpPr/>
              <p:nvPr/>
            </p:nvGrpSpPr>
            <p:grpSpPr>
              <a:xfrm>
                <a:off x="9204778" y="2479325"/>
                <a:ext cx="429561" cy="482058"/>
                <a:chOff x="2304394" y="2806764"/>
                <a:chExt cx="203894" cy="228812"/>
              </a:xfrm>
              <a:solidFill>
                <a:schemeClr val="bg1"/>
              </a:solidFill>
            </p:grpSpPr>
            <p:sp>
              <p:nvSpPr>
                <p:cNvPr id="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6" name="Rounded Rectangle 5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p:cNvGrpSpPr/>
            <p:nvPr/>
          </p:nvGrpSpPr>
          <p:grpSpPr>
            <a:xfrm>
              <a:off x="8914412" y="2895644"/>
              <a:ext cx="457478" cy="447088"/>
              <a:chOff x="9109131" y="2427363"/>
              <a:chExt cx="620854" cy="606753"/>
            </a:xfrm>
          </p:grpSpPr>
          <p:grpSp>
            <p:nvGrpSpPr>
              <p:cNvPr id="50" name="Group 49"/>
              <p:cNvGrpSpPr/>
              <p:nvPr/>
            </p:nvGrpSpPr>
            <p:grpSpPr>
              <a:xfrm>
                <a:off x="9204778" y="2479325"/>
                <a:ext cx="429561" cy="482058"/>
                <a:chOff x="2304394" y="2806764"/>
                <a:chExt cx="203894" cy="228812"/>
              </a:xfrm>
              <a:solidFill>
                <a:schemeClr val="bg1"/>
              </a:solidFill>
            </p:grpSpPr>
            <p:sp>
              <p:nvSpPr>
                <p:cNvPr id="5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1" name="Rounded Rectangle 5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p:cNvGrpSpPr/>
            <p:nvPr/>
          </p:nvGrpSpPr>
          <p:grpSpPr>
            <a:xfrm>
              <a:off x="7636201" y="2374901"/>
              <a:ext cx="457478" cy="447088"/>
              <a:chOff x="9109131" y="2427363"/>
              <a:chExt cx="620854" cy="606753"/>
            </a:xfrm>
          </p:grpSpPr>
          <p:grpSp>
            <p:nvGrpSpPr>
              <p:cNvPr id="45" name="Group 44"/>
              <p:cNvGrpSpPr/>
              <p:nvPr/>
            </p:nvGrpSpPr>
            <p:grpSpPr>
              <a:xfrm>
                <a:off x="9204778" y="2479325"/>
                <a:ext cx="429561" cy="482058"/>
                <a:chOff x="2304394" y="2806764"/>
                <a:chExt cx="203894" cy="228812"/>
              </a:xfrm>
              <a:solidFill>
                <a:schemeClr val="bg1"/>
              </a:solidFill>
            </p:grpSpPr>
            <p:sp>
              <p:nvSpPr>
                <p:cNvPr id="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6" name="Rounded Rectangle 4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143057" y="2374901"/>
              <a:ext cx="457478" cy="447088"/>
              <a:chOff x="9109131" y="2427363"/>
              <a:chExt cx="620854" cy="606753"/>
            </a:xfrm>
          </p:grpSpPr>
          <p:grpSp>
            <p:nvGrpSpPr>
              <p:cNvPr id="40" name="Group 39"/>
              <p:cNvGrpSpPr/>
              <p:nvPr/>
            </p:nvGrpSpPr>
            <p:grpSpPr>
              <a:xfrm>
                <a:off x="9204778" y="2479325"/>
                <a:ext cx="429561" cy="482058"/>
                <a:chOff x="2304394" y="2806764"/>
                <a:chExt cx="203894" cy="228812"/>
              </a:xfrm>
              <a:solidFill>
                <a:schemeClr val="bg1"/>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1" name="Rounded Rectangle 4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646433" y="2374901"/>
              <a:ext cx="457478" cy="447088"/>
              <a:chOff x="9109131" y="2427363"/>
              <a:chExt cx="620854" cy="606753"/>
            </a:xfrm>
          </p:grpSpPr>
          <p:grpSp>
            <p:nvGrpSpPr>
              <p:cNvPr id="35" name="Group 34"/>
              <p:cNvGrpSpPr/>
              <p:nvPr/>
            </p:nvGrpSpPr>
            <p:grpSpPr>
              <a:xfrm>
                <a:off x="9204778" y="2479325"/>
                <a:ext cx="429561" cy="482058"/>
                <a:chOff x="2304394" y="2806764"/>
                <a:chExt cx="203894" cy="228812"/>
              </a:xfrm>
              <a:solidFill>
                <a:schemeClr val="bg1"/>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36" name="Rounded Rectangle 3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TextBox 33"/>
            <p:cNvSpPr txBox="1"/>
            <p:nvPr/>
          </p:nvSpPr>
          <p:spPr>
            <a:xfrm>
              <a:off x="7223564" y="3940984"/>
              <a:ext cx="2108196" cy="572505"/>
            </a:xfrm>
            <a:prstGeom prst="rect">
              <a:avLst/>
            </a:prstGeom>
            <a:noFill/>
          </p:spPr>
          <p:txBody>
            <a:bodyPr wrap="none" lIns="182854" tIns="146284" rIns="182854" bIns="146284" rtlCol="0">
              <a:spAutoFit/>
            </a:bodyPr>
            <a:lstStyle/>
            <a:p>
              <a:pPr>
                <a:lnSpc>
                  <a:spcPct val="90000"/>
                </a:lnSpc>
                <a:spcAft>
                  <a:spcPts val="599"/>
                </a:spcAft>
              </a:pPr>
              <a:r>
                <a:rPr lang="en-US" sz="2000"/>
                <a:t>Physical/Virtual</a:t>
              </a:r>
            </a:p>
          </p:txBody>
        </p:sp>
      </p:grpSp>
      <p:sp>
        <p:nvSpPr>
          <p:cNvPr id="70" name="TextBox 69"/>
          <p:cNvSpPr txBox="1"/>
          <p:nvPr/>
        </p:nvSpPr>
        <p:spPr>
          <a:xfrm>
            <a:off x="6998799" y="3848105"/>
            <a:ext cx="4798378" cy="2008202"/>
          </a:xfrm>
          <a:prstGeom prst="rect">
            <a:avLst/>
          </a:prstGeom>
          <a:noFill/>
        </p:spPr>
        <p:txBody>
          <a:bodyPr wrap="square" lIns="182854" tIns="146284" rIns="182854" bIns="146284" rtlCol="0">
            <a:spAutoFit/>
          </a:bodyPr>
          <a:lstStyle/>
          <a:p>
            <a:pPr>
              <a:lnSpc>
                <a:spcPct val="90000"/>
              </a:lnSpc>
              <a:spcAft>
                <a:spcPts val="599"/>
              </a:spcAft>
            </a:pPr>
            <a:r>
              <a:rPr lang="en-US" sz="1598" b="1" dirty="0">
                <a:solidFill>
                  <a:srgbClr val="002060"/>
                </a:solidFill>
              </a:rPr>
              <a:t>Key Benefits</a:t>
            </a:r>
            <a:endParaRPr lang="en-US" sz="1598" dirty="0">
              <a:solidFill>
                <a:srgbClr val="002060"/>
              </a:solidFill>
            </a:endParaRP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Further acceleration of app deployment</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Reduce effort to deploy apps</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Streamline development and testing</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Lower costs associated with app deployment</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Increase server consolidation</a:t>
            </a:r>
          </a:p>
        </p:txBody>
      </p:sp>
      <p:grpSp>
        <p:nvGrpSpPr>
          <p:cNvPr id="71" name="Group 70"/>
          <p:cNvGrpSpPr/>
          <p:nvPr/>
        </p:nvGrpSpPr>
        <p:grpSpPr>
          <a:xfrm>
            <a:off x="9788800" y="1781174"/>
            <a:ext cx="1985742" cy="1121424"/>
            <a:chOff x="9867795" y="2087055"/>
            <a:chExt cx="1986024" cy="1121582"/>
          </a:xfrm>
        </p:grpSpPr>
        <p:sp>
          <p:nvSpPr>
            <p:cNvPr id="72" name="TextBox 71"/>
            <p:cNvSpPr txBox="1"/>
            <p:nvPr/>
          </p:nvSpPr>
          <p:spPr>
            <a:xfrm>
              <a:off x="9867795" y="2580725"/>
              <a:ext cx="1827182" cy="627912"/>
            </a:xfrm>
            <a:prstGeom prst="rect">
              <a:avLst/>
            </a:prstGeom>
            <a:noFill/>
          </p:spPr>
          <p:txBody>
            <a:bodyPr wrap="none" lIns="182854" tIns="146284" rIns="182854" bIns="146284" rtlCol="0">
              <a:spAutoFit/>
            </a:bodyPr>
            <a:lstStyle/>
            <a:p>
              <a:pPr>
                <a:lnSpc>
                  <a:spcPct val="90000"/>
                </a:lnSpc>
                <a:spcAft>
                  <a:spcPts val="599"/>
                </a:spcAft>
              </a:pPr>
              <a:r>
                <a:rPr lang="en-US" sz="2400">
                  <a:solidFill>
                    <a:srgbClr val="002060"/>
                  </a:solidFill>
                </a:rPr>
                <a:t>Containers</a:t>
              </a:r>
            </a:p>
          </p:txBody>
        </p:sp>
        <p:sp>
          <p:nvSpPr>
            <p:cNvPr id="73" name="Rectangle 72"/>
            <p:cNvSpPr/>
            <p:nvPr/>
          </p:nvSpPr>
          <p:spPr>
            <a:xfrm>
              <a:off x="10013378" y="2087055"/>
              <a:ext cx="1840441" cy="646165"/>
            </a:xfrm>
            <a:prstGeom prst="rect">
              <a:avLst/>
            </a:prstGeom>
          </p:spPr>
          <p:txBody>
            <a:bodyPr wrap="square">
              <a:spAutoFit/>
            </a:bodyPr>
            <a:lstStyle/>
            <a:p>
              <a:r>
                <a:rPr lang="en-US" sz="1799">
                  <a:gradFill>
                    <a:gsLst>
                      <a:gs pos="2917">
                        <a:schemeClr val="tx1"/>
                      </a:gs>
                      <a:gs pos="30000">
                        <a:schemeClr val="tx1"/>
                      </a:gs>
                    </a:gsLst>
                    <a:lin ang="5400000" scaled="0"/>
                  </a:gradFill>
                  <a:latin typeface="+mj-lt"/>
                </a:rPr>
                <a:t>Package and run apps within</a:t>
              </a:r>
              <a:endParaRPr lang="en-US" sz="1799">
                <a:latin typeface="+mj-lt"/>
              </a:endParaRPr>
            </a:p>
          </p:txBody>
        </p:sp>
      </p:grpSp>
      <p:grpSp>
        <p:nvGrpSpPr>
          <p:cNvPr id="74" name="Group 73"/>
          <p:cNvGrpSpPr/>
          <p:nvPr/>
        </p:nvGrpSpPr>
        <p:grpSpPr>
          <a:xfrm>
            <a:off x="1390241" y="4295780"/>
            <a:ext cx="502238" cy="447873"/>
            <a:chOff x="7225183" y="4826255"/>
            <a:chExt cx="420688" cy="384175"/>
          </a:xfrm>
          <a:solidFill>
            <a:srgbClr val="0072C6"/>
          </a:solidFill>
        </p:grpSpPr>
        <p:sp>
          <p:nvSpPr>
            <p:cNvPr id="75" name="Rectangle 7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7225183" y="4826255"/>
              <a:ext cx="420688" cy="384175"/>
              <a:chOff x="7225183" y="4826255"/>
              <a:chExt cx="420688" cy="384175"/>
            </a:xfrm>
            <a:grpFill/>
          </p:grpSpPr>
          <p:sp>
            <p:nvSpPr>
              <p:cNvPr id="7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81" name="Group 80"/>
          <p:cNvGrpSpPr/>
          <p:nvPr/>
        </p:nvGrpSpPr>
        <p:grpSpPr>
          <a:xfrm>
            <a:off x="828430" y="3810004"/>
            <a:ext cx="502238" cy="447873"/>
            <a:chOff x="7225183" y="4826255"/>
            <a:chExt cx="420688" cy="384175"/>
          </a:xfrm>
          <a:solidFill>
            <a:srgbClr val="0072C6"/>
          </a:solidFill>
        </p:grpSpPr>
        <p:sp>
          <p:nvSpPr>
            <p:cNvPr id="82" name="Rectangle 81"/>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3" name="Group 82"/>
            <p:cNvGrpSpPr/>
            <p:nvPr/>
          </p:nvGrpSpPr>
          <p:grpSpPr>
            <a:xfrm>
              <a:off x="7225183" y="4826255"/>
              <a:ext cx="420688" cy="384175"/>
              <a:chOff x="7225183" y="4826255"/>
              <a:chExt cx="420688" cy="384175"/>
            </a:xfrm>
            <a:grpFill/>
          </p:grpSpPr>
          <p:sp>
            <p:nvSpPr>
              <p:cNvPr id="84"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5"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6"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7"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88" name="Group 87"/>
          <p:cNvGrpSpPr/>
          <p:nvPr/>
        </p:nvGrpSpPr>
        <p:grpSpPr>
          <a:xfrm>
            <a:off x="1390241" y="3810004"/>
            <a:ext cx="502238" cy="447873"/>
            <a:chOff x="7225183" y="4826255"/>
            <a:chExt cx="420688" cy="384175"/>
          </a:xfrm>
          <a:solidFill>
            <a:srgbClr val="0072C6"/>
          </a:solidFill>
        </p:grpSpPr>
        <p:sp>
          <p:nvSpPr>
            <p:cNvPr id="89" name="Rectangle 88"/>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7225183" y="4826255"/>
              <a:ext cx="420688" cy="384175"/>
              <a:chOff x="7225183" y="4826255"/>
              <a:chExt cx="420688" cy="384175"/>
            </a:xfrm>
            <a:grpFill/>
          </p:grpSpPr>
          <p:sp>
            <p:nvSpPr>
              <p:cNvPr id="91"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2"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3"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4"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Tree>
    <p:extLst>
      <p:ext uri="{BB962C8B-B14F-4D97-AF65-F5344CB8AC3E}">
        <p14:creationId xmlns:p14="http://schemas.microsoft.com/office/powerpoint/2010/main" val="39319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Azure Kubernetes Service Platform</a:t>
            </a:r>
            <a:endParaRPr lang="en-US" sz="4001" dirty="0">
              <a:solidFill>
                <a:schemeClr val="accent3"/>
              </a:solidFill>
            </a:endParaRPr>
          </a:p>
        </p:txBody>
      </p:sp>
      <p:sp>
        <p:nvSpPr>
          <p:cNvPr id="5" name="TextBox 4"/>
          <p:cNvSpPr txBox="1"/>
          <p:nvPr/>
        </p:nvSpPr>
        <p:spPr>
          <a:xfrm>
            <a:off x="154745" y="1679944"/>
            <a:ext cx="11889564" cy="650448"/>
          </a:xfrm>
          <a:prstGeom prst="rect">
            <a:avLst/>
          </a:prstGeom>
          <a:noFill/>
        </p:spPr>
        <p:txBody>
          <a:bodyPr wrap="square" lIns="91440" tIns="91440" rIns="91440" bIns="91440" rtlCol="0" anchor="ctr">
            <a:noAutofit/>
          </a:bodyPr>
          <a:lstStyle/>
          <a:p>
            <a:pPr marL="349194" indent="-349194" algn="just" defTabSz="932453">
              <a:buSzPct val="90000"/>
              <a:buFont typeface="Arial" pitchFamily="34" charset="0"/>
              <a:buChar char="•"/>
              <a:defRPr/>
            </a:pPr>
            <a:r>
              <a:rPr lang="en-US" sz="1400" kern="0" dirty="0">
                <a:gradFill>
                  <a:gsLst>
                    <a:gs pos="1250">
                      <a:srgbClr val="505050"/>
                    </a:gs>
                    <a:gs pos="100000">
                      <a:srgbClr val="505050"/>
                    </a:gs>
                  </a:gsLst>
                  <a:lin ang="5400000" scaled="0"/>
                </a:gradFill>
              </a:rPr>
              <a:t>The control plane running on a master node. There are usually multiple master nodes running in the cluster to avoid disruption and maintain high availability. However, only one is active at any time.</a:t>
            </a:r>
          </a:p>
          <a:p>
            <a:pPr marL="349194" indent="-349194" algn="just" defTabSz="932453">
              <a:buSzPct val="90000"/>
              <a:buFont typeface="Arial" pitchFamily="34" charset="0"/>
              <a:buChar char="•"/>
              <a:defRPr/>
            </a:pPr>
            <a:r>
              <a:rPr lang="en-US" sz="1400" kern="0" dirty="0">
                <a:gradFill>
                  <a:gsLst>
                    <a:gs pos="1250">
                      <a:srgbClr val="505050"/>
                    </a:gs>
                    <a:gs pos="100000">
                      <a:srgbClr val="505050"/>
                    </a:gs>
                  </a:gsLst>
                  <a:lin ang="5400000" scaled="0"/>
                </a:gradFill>
              </a:rPr>
              <a:t>Worker nodes, running containerized applications in pods, which are the smallest Kubernetes execution units.</a:t>
            </a:r>
            <a:endParaRPr lang="en-US" sz="1400" dirty="0">
              <a:gradFill>
                <a:gsLst>
                  <a:gs pos="1250">
                    <a:srgbClr val="505050"/>
                  </a:gs>
                  <a:gs pos="100000">
                    <a:srgbClr val="505050"/>
                  </a:gs>
                </a:gsLst>
                <a:lin ang="5400000" scaled="0"/>
              </a:gradFill>
              <a:cs typeface="Segoe UI Light"/>
            </a:endParaRPr>
          </a:p>
        </p:txBody>
      </p:sp>
      <p:pic>
        <p:nvPicPr>
          <p:cNvPr id="4" name="Picture 3">
            <a:extLst>
              <a:ext uri="{FF2B5EF4-FFF2-40B4-BE49-F238E27FC236}">
                <a16:creationId xmlns:a16="http://schemas.microsoft.com/office/drawing/2014/main" id="{D8401465-188F-E609-EA79-AE09C28B3595}"/>
              </a:ext>
            </a:extLst>
          </p:cNvPr>
          <p:cNvPicPr>
            <a:picLocks noChangeAspect="1"/>
          </p:cNvPicPr>
          <p:nvPr/>
        </p:nvPicPr>
        <p:blipFill>
          <a:blip r:embed="rId3"/>
          <a:stretch>
            <a:fillRect/>
          </a:stretch>
        </p:blipFill>
        <p:spPr>
          <a:xfrm>
            <a:off x="7448107" y="3489616"/>
            <a:ext cx="4689727" cy="2820545"/>
          </a:xfrm>
          <a:prstGeom prst="rect">
            <a:avLst/>
          </a:prstGeom>
        </p:spPr>
      </p:pic>
      <p:sp>
        <p:nvSpPr>
          <p:cNvPr id="7" name="TextBox 6">
            <a:extLst>
              <a:ext uri="{FF2B5EF4-FFF2-40B4-BE49-F238E27FC236}">
                <a16:creationId xmlns:a16="http://schemas.microsoft.com/office/drawing/2014/main" id="{0ADA947F-16B7-39E1-F974-35F97E953330}"/>
              </a:ext>
            </a:extLst>
          </p:cNvPr>
          <p:cNvSpPr txBox="1"/>
          <p:nvPr/>
        </p:nvSpPr>
        <p:spPr>
          <a:xfrm>
            <a:off x="9531" y="999070"/>
            <a:ext cx="12152302" cy="799948"/>
          </a:xfrm>
          <a:prstGeom prst="rect">
            <a:avLst/>
          </a:prstGeom>
          <a:noFill/>
        </p:spPr>
        <p:txBody>
          <a:bodyPr wrap="square" lIns="186521" tIns="149218" rIns="186521" bIns="149218" rtlCol="0" anchor="t">
            <a:spAutoFit/>
          </a:bodyPr>
          <a:lstStyle/>
          <a:p>
            <a:pPr algn="just" defTabSz="932453">
              <a:lnSpc>
                <a:spcPct val="90000"/>
              </a:lnSpc>
              <a:spcBef>
                <a:spcPct val="20000"/>
              </a:spcBef>
              <a:buSzPct val="90000"/>
              <a:defRPr/>
            </a:pPr>
            <a:r>
              <a:rPr lang="en-US" kern="0" dirty="0">
                <a:gradFill>
                  <a:gsLst>
                    <a:gs pos="1250">
                      <a:srgbClr val="505050"/>
                    </a:gs>
                    <a:gs pos="100000">
                      <a:srgbClr val="505050"/>
                    </a:gs>
                  </a:gsLst>
                  <a:lin ang="5400000" scaled="0"/>
                </a:gradFill>
              </a:rPr>
              <a:t>The entire Kubernetes architecture revolves around the concept of the cluster. A cluster is a set of nodes, physical or virtual machines that perform various functions. Each cluster consists of:</a:t>
            </a:r>
          </a:p>
        </p:txBody>
      </p:sp>
      <p:sp>
        <p:nvSpPr>
          <p:cNvPr id="9" name="TextBox 8">
            <a:extLst>
              <a:ext uri="{FF2B5EF4-FFF2-40B4-BE49-F238E27FC236}">
                <a16:creationId xmlns:a16="http://schemas.microsoft.com/office/drawing/2014/main" id="{98D6C72B-8D76-365F-55A6-7B920281519A}"/>
              </a:ext>
            </a:extLst>
          </p:cNvPr>
          <p:cNvSpPr txBox="1"/>
          <p:nvPr/>
        </p:nvSpPr>
        <p:spPr>
          <a:xfrm>
            <a:off x="154744" y="2407463"/>
            <a:ext cx="11889563" cy="1031051"/>
          </a:xfrm>
          <a:prstGeom prst="rect">
            <a:avLst/>
          </a:prstGeom>
          <a:noFill/>
        </p:spPr>
        <p:txBody>
          <a:bodyPr wrap="square">
            <a:spAutoFit/>
          </a:bodyPr>
          <a:lstStyle/>
          <a:p>
            <a:pPr algn="l">
              <a:spcAft>
                <a:spcPts val="600"/>
              </a:spcAft>
            </a:pPr>
            <a:r>
              <a:rPr lang="en-US" sz="1400" b="0" i="0" dirty="0">
                <a:solidFill>
                  <a:srgbClr val="404040"/>
                </a:solidFill>
                <a:effectLst/>
              </a:rPr>
              <a:t>The control plane consists of multiple elements designed to maintain the cluster. These elements are:</a:t>
            </a:r>
          </a:p>
          <a:p>
            <a:pPr marL="228600" indent="-228600" algn="l">
              <a:buFont typeface="Arial" panose="020B0604020202020204" pitchFamily="34" charset="0"/>
              <a:buChar char="•"/>
            </a:pPr>
            <a:r>
              <a:rPr lang="en-US" sz="1400" b="1" i="0" dirty="0" err="1">
                <a:solidFill>
                  <a:srgbClr val="404040"/>
                </a:solidFill>
                <a:effectLst/>
              </a:rPr>
              <a:t>kube-apiserver</a:t>
            </a:r>
            <a:r>
              <a:rPr lang="en-US" sz="1400" dirty="0">
                <a:solidFill>
                  <a:srgbClr val="404040"/>
                </a:solidFill>
              </a:rPr>
              <a:t>:</a:t>
            </a:r>
            <a:r>
              <a:rPr lang="en-US" sz="1400" b="0" i="0" dirty="0">
                <a:solidFill>
                  <a:srgbClr val="404040"/>
                </a:solidFill>
                <a:effectLst/>
              </a:rPr>
              <a:t> the front-end control plane component that exposes the Kubernetes API. The most important feature of </a:t>
            </a:r>
            <a:r>
              <a:rPr lang="en-US" sz="1400" b="0" i="0" dirty="0" err="1">
                <a:solidFill>
                  <a:srgbClr val="404040"/>
                </a:solidFill>
                <a:effectLst/>
              </a:rPr>
              <a:t>kube-apiserver</a:t>
            </a:r>
            <a:r>
              <a:rPr lang="en-US" sz="1400" b="0" i="0" dirty="0">
                <a:solidFill>
                  <a:srgbClr val="404040"/>
                </a:solidFill>
                <a:effectLst/>
              </a:rPr>
              <a:t> is that it scales horizontally. It means that multiple instances of the component can exist simultaneously, balancing traffic and providing performance improvements.</a:t>
            </a:r>
          </a:p>
        </p:txBody>
      </p:sp>
      <p:sp>
        <p:nvSpPr>
          <p:cNvPr id="11" name="TextBox 10">
            <a:extLst>
              <a:ext uri="{FF2B5EF4-FFF2-40B4-BE49-F238E27FC236}">
                <a16:creationId xmlns:a16="http://schemas.microsoft.com/office/drawing/2014/main" id="{945B7506-520B-A9A8-F98F-D8FB3991DF78}"/>
              </a:ext>
            </a:extLst>
          </p:cNvPr>
          <p:cNvSpPr txBox="1"/>
          <p:nvPr/>
        </p:nvSpPr>
        <p:spPr>
          <a:xfrm>
            <a:off x="154741" y="3329608"/>
            <a:ext cx="7351845" cy="3046988"/>
          </a:xfrm>
          <a:prstGeom prst="rect">
            <a:avLst/>
          </a:prstGeom>
          <a:noFill/>
        </p:spPr>
        <p:txBody>
          <a:bodyPr wrap="square">
            <a:spAutoFit/>
          </a:bodyPr>
          <a:lstStyle/>
          <a:p>
            <a:pPr marL="228600" indent="-228600" algn="l">
              <a:buFont typeface="Arial" panose="020B0604020202020204" pitchFamily="34" charset="0"/>
              <a:buChar char="•"/>
            </a:pPr>
            <a:r>
              <a:rPr lang="en-US" sz="1400" b="1" i="0" dirty="0" err="1">
                <a:solidFill>
                  <a:srgbClr val="404040"/>
                </a:solidFill>
                <a:effectLst/>
              </a:rPr>
              <a:t>etcd</a:t>
            </a:r>
            <a:r>
              <a:rPr lang="en-US" sz="1400" b="0" i="0" dirty="0">
                <a:solidFill>
                  <a:srgbClr val="404040"/>
                </a:solidFill>
                <a:effectLst/>
              </a:rPr>
              <a:t>: the key-value store for cluster data.</a:t>
            </a:r>
          </a:p>
          <a:p>
            <a:pPr marL="228600" indent="-228600" algn="l">
              <a:buFont typeface="Arial" panose="020B0604020202020204" pitchFamily="34" charset="0"/>
              <a:buChar char="•"/>
            </a:pPr>
            <a:r>
              <a:rPr lang="en-US" sz="1400" b="1" i="0" dirty="0" err="1">
                <a:solidFill>
                  <a:srgbClr val="404040"/>
                </a:solidFill>
                <a:effectLst/>
              </a:rPr>
              <a:t>kube</a:t>
            </a:r>
            <a:r>
              <a:rPr lang="en-US" sz="1400" b="1" i="0" dirty="0">
                <a:solidFill>
                  <a:srgbClr val="404040"/>
                </a:solidFill>
                <a:effectLst/>
              </a:rPr>
              <a:t>-controller-manager</a:t>
            </a:r>
            <a:r>
              <a:rPr lang="en-US" sz="1400" dirty="0">
                <a:solidFill>
                  <a:srgbClr val="404040"/>
                </a:solidFill>
              </a:rPr>
              <a:t>:</a:t>
            </a:r>
            <a:r>
              <a:rPr lang="en-US" sz="1400" b="0" i="0" dirty="0">
                <a:solidFill>
                  <a:srgbClr val="404040"/>
                </a:solidFill>
                <a:effectLst/>
              </a:rPr>
              <a:t> the component that runs controller processes, such as the node controller for node monitoring, the job controller that manages Kubernetes jobs, token controllers, etc.</a:t>
            </a:r>
          </a:p>
          <a:p>
            <a:pPr marL="228600" indent="-228600" algn="l">
              <a:buFont typeface="Arial" panose="020B0604020202020204" pitchFamily="34" charset="0"/>
              <a:buChar char="•"/>
            </a:pPr>
            <a:r>
              <a:rPr lang="en-US" sz="1400" b="1" i="0" dirty="0" err="1">
                <a:solidFill>
                  <a:srgbClr val="404040"/>
                </a:solidFill>
                <a:effectLst/>
              </a:rPr>
              <a:t>kube</a:t>
            </a:r>
            <a:r>
              <a:rPr lang="en-US" sz="1400" b="1" i="0" dirty="0">
                <a:solidFill>
                  <a:srgbClr val="404040"/>
                </a:solidFill>
                <a:effectLst/>
              </a:rPr>
              <a:t> Scheduler</a:t>
            </a:r>
            <a:r>
              <a:rPr lang="en-US" sz="1400" dirty="0">
                <a:solidFill>
                  <a:srgbClr val="404040"/>
                </a:solidFill>
              </a:rPr>
              <a:t>:</a:t>
            </a:r>
            <a:r>
              <a:rPr lang="en-US" sz="1400" b="0" i="0" dirty="0">
                <a:solidFill>
                  <a:srgbClr val="404040"/>
                </a:solidFill>
                <a:effectLst/>
              </a:rPr>
              <a:t> the component that searches for the pods with no nodes assigned and provides them with nodes to run on.</a:t>
            </a:r>
          </a:p>
          <a:p>
            <a:pPr marL="228600" indent="-228600" algn="l">
              <a:spcBef>
                <a:spcPts val="600"/>
              </a:spcBef>
              <a:spcAft>
                <a:spcPts val="600"/>
              </a:spcAft>
            </a:pPr>
            <a:r>
              <a:rPr lang="en-US" sz="1400" b="0" i="0" dirty="0">
                <a:solidFill>
                  <a:srgbClr val="404040"/>
                </a:solidFill>
                <a:effectLst/>
              </a:rPr>
              <a:t>Each node in Kubernetes consists of:</a:t>
            </a:r>
          </a:p>
          <a:p>
            <a:pPr marL="228600" indent="-228600" algn="l">
              <a:buFont typeface="Arial" panose="020B0604020202020204" pitchFamily="34" charset="0"/>
              <a:buChar char="•"/>
            </a:pPr>
            <a:r>
              <a:rPr lang="en-US" sz="1400" b="1" i="0" dirty="0">
                <a:solidFill>
                  <a:srgbClr val="404040"/>
                </a:solidFill>
                <a:effectLst/>
              </a:rPr>
              <a:t>Container runtime</a:t>
            </a:r>
            <a:r>
              <a:rPr lang="en-US" sz="1400" b="0" i="0" dirty="0">
                <a:solidFill>
                  <a:srgbClr val="404040"/>
                </a:solidFill>
                <a:effectLst/>
              </a:rPr>
              <a:t>, the software that runs containers, such as </a:t>
            </a:r>
            <a:r>
              <a:rPr lang="en-US" sz="1400" b="0" i="0" dirty="0" err="1">
                <a:solidFill>
                  <a:srgbClr val="404040"/>
                </a:solidFill>
                <a:effectLst/>
              </a:rPr>
              <a:t>containerd</a:t>
            </a:r>
            <a:r>
              <a:rPr lang="en-US" sz="1400" b="0" i="0" dirty="0">
                <a:solidFill>
                  <a:srgbClr val="404040"/>
                </a:solidFill>
                <a:effectLst/>
              </a:rPr>
              <a:t>, CRI-O, and other Kubernetes CRI implementations.</a:t>
            </a:r>
          </a:p>
          <a:p>
            <a:pPr marL="228600" indent="-228600" algn="l">
              <a:buFont typeface="Arial" panose="020B0604020202020204" pitchFamily="34" charset="0"/>
              <a:buChar char="•"/>
            </a:pPr>
            <a:r>
              <a:rPr lang="en-US" sz="1400" b="1" i="0" dirty="0" err="1">
                <a:solidFill>
                  <a:srgbClr val="404040"/>
                </a:solidFill>
                <a:effectLst/>
              </a:rPr>
              <a:t>kubelet</a:t>
            </a:r>
            <a:r>
              <a:rPr lang="en-US" sz="1400" b="0" i="0" dirty="0">
                <a:solidFill>
                  <a:srgbClr val="404040"/>
                </a:solidFill>
                <a:effectLst/>
              </a:rPr>
              <a:t>, the agent component that ensures containers are running and functioning properly.</a:t>
            </a:r>
          </a:p>
          <a:p>
            <a:pPr marL="228600" indent="-228600" algn="l">
              <a:buFont typeface="Arial" panose="020B0604020202020204" pitchFamily="34" charset="0"/>
              <a:buChar char="•"/>
            </a:pPr>
            <a:r>
              <a:rPr lang="en-US" sz="1400" b="1" i="0" dirty="0" err="1">
                <a:solidFill>
                  <a:srgbClr val="404040"/>
                </a:solidFill>
                <a:effectLst/>
              </a:rPr>
              <a:t>kube</a:t>
            </a:r>
            <a:r>
              <a:rPr lang="en-US" sz="1400" b="1" i="0" dirty="0">
                <a:solidFill>
                  <a:srgbClr val="404040"/>
                </a:solidFill>
                <a:effectLst/>
              </a:rPr>
              <a:t>-proxy</a:t>
            </a:r>
            <a:r>
              <a:rPr lang="en-US" sz="1400" b="0" i="0" dirty="0">
                <a:solidFill>
                  <a:srgbClr val="404040"/>
                </a:solidFill>
                <a:effectLst/>
              </a:rPr>
              <a:t>, the network proxy element monitoring and maintaining network rules on the node.</a:t>
            </a:r>
          </a:p>
        </p:txBody>
      </p:sp>
    </p:spTree>
    <p:extLst>
      <p:ext uri="{BB962C8B-B14F-4D97-AF65-F5344CB8AC3E}">
        <p14:creationId xmlns:p14="http://schemas.microsoft.com/office/powerpoint/2010/main" val="14217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Container Images</a:t>
            </a:r>
            <a:endParaRPr lang="en-US" sz="4001" dirty="0">
              <a:solidFill>
                <a:schemeClr val="accent3"/>
              </a:solidFill>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7056438" y="2496456"/>
            <a:ext cx="5380038" cy="4484876"/>
          </a:xfrm>
          <a:prstGeom prst="rect">
            <a:avLst/>
          </a:prstGeom>
        </p:spPr>
      </p:pic>
      <p:sp>
        <p:nvSpPr>
          <p:cNvPr id="6" name="Text Placeholder 2"/>
          <p:cNvSpPr>
            <a:spLocks noGrp="1"/>
          </p:cNvSpPr>
          <p:nvPr>
            <p:ph type="body" sz="quarter" idx="10"/>
          </p:nvPr>
        </p:nvSpPr>
        <p:spPr>
          <a:xfrm>
            <a:off x="274638" y="1394165"/>
            <a:ext cx="6629399" cy="5287603"/>
          </a:xfrm>
        </p:spPr>
        <p:txBody>
          <a:bodyPr vert="horz" wrap="square" lIns="146303" tIns="91441" rIns="146303" bIns="91441" rtlCol="0" anchor="t">
            <a:spAutoFit/>
          </a:bodyPr>
          <a:lstStyle/>
          <a:p>
            <a:pPr marL="349194" indent="-349194" algn="just" defTabSz="932453">
              <a:defRPr/>
            </a:pPr>
            <a:r>
              <a:rPr lang="en-US" sz="2400"/>
              <a:t>A Docker </a:t>
            </a:r>
            <a:r>
              <a:rPr lang="en-US" sz="2400" dirty="0"/>
              <a:t>image is built up from a series of layers. </a:t>
            </a:r>
            <a:endParaRPr lang="en-US" dirty="0"/>
          </a:p>
          <a:p>
            <a:pPr marL="349194" indent="-349194" algn="just" defTabSz="932453">
              <a:defRPr/>
            </a:pPr>
            <a:endParaRPr lang="en-US" sz="2400" dirty="0">
              <a:cs typeface="Segoe UI Light"/>
            </a:endParaRPr>
          </a:p>
          <a:p>
            <a:pPr marL="349194" indent="-349194" algn="just" defTabSz="932453">
              <a:defRPr/>
            </a:pPr>
            <a:r>
              <a:rPr lang="en-US" sz="2400" dirty="0"/>
              <a:t>Base platform OS image is provided by vendors like Microsoft for Windows OS image, Canonical for Ubuntu image etc. These images get published to </a:t>
            </a:r>
            <a:r>
              <a:rPr lang="en-US" sz="2400" dirty="0" err="1"/>
              <a:t>DockerHub</a:t>
            </a:r>
            <a:r>
              <a:rPr lang="en-US" sz="2400" dirty="0"/>
              <a:t> or Azure Container Registry (ACR).</a:t>
            </a:r>
            <a:endParaRPr lang="en-US" sz="2400" dirty="0">
              <a:cs typeface="Segoe UI Light"/>
            </a:endParaRPr>
          </a:p>
          <a:p>
            <a:pPr marL="349194" indent="-349194" algn="just" defTabSz="932453">
              <a:defRPr/>
            </a:pPr>
            <a:endParaRPr lang="en-US" sz="2400" dirty="0">
              <a:cs typeface="Segoe UI Light"/>
            </a:endParaRPr>
          </a:p>
          <a:p>
            <a:pPr marL="349194" indent="-349194" algn="just" defTabSz="932453">
              <a:defRPr/>
            </a:pPr>
            <a:r>
              <a:rPr lang="en-US" sz="2400" dirty="0"/>
              <a:t>Each layer represents an instruction in the image’s Dockerfile. </a:t>
            </a:r>
            <a:endParaRPr lang="en-US" sz="2400" dirty="0">
              <a:cs typeface="Segoe UI Light"/>
            </a:endParaRPr>
          </a:p>
          <a:p>
            <a:pPr marL="349194" indent="-349194" algn="just" defTabSz="932453">
              <a:defRPr/>
            </a:pPr>
            <a:endParaRPr lang="en-US" sz="2400" dirty="0">
              <a:cs typeface="Segoe UI Light"/>
            </a:endParaRPr>
          </a:p>
          <a:p>
            <a:pPr marL="349194" indent="-349194" algn="just" defTabSz="932453">
              <a:defRPr/>
            </a:pPr>
            <a:r>
              <a:rPr lang="en-US" sz="2400" dirty="0"/>
              <a:t>Each layer except the last one is read-only. </a:t>
            </a:r>
            <a:endParaRPr lang="en-US" sz="2400" dirty="0">
              <a:cs typeface="Segoe UI Light"/>
            </a:endParaRPr>
          </a:p>
          <a:p>
            <a:pPr marL="0" indent="0" algn="just" defTabSz="932453">
              <a:buNone/>
              <a:defRPr/>
            </a:pPr>
            <a:endParaRPr lang="en-US" sz="2000" kern="0" dirty="0"/>
          </a:p>
        </p:txBody>
      </p:sp>
    </p:spTree>
    <p:extLst>
      <p:ext uri="{BB962C8B-B14F-4D97-AF65-F5344CB8AC3E}">
        <p14:creationId xmlns:p14="http://schemas.microsoft.com/office/powerpoint/2010/main" val="156936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accent3"/>
                </a:solidFill>
              </a:rPr>
              <a:t>Container Registry </a:t>
            </a:r>
          </a:p>
        </p:txBody>
      </p:sp>
      <p:sp>
        <p:nvSpPr>
          <p:cNvPr id="4" name="Text Placeholder 3"/>
          <p:cNvSpPr>
            <a:spLocks noGrp="1"/>
          </p:cNvSpPr>
          <p:nvPr>
            <p:ph type="body" sz="quarter" idx="10"/>
          </p:nvPr>
        </p:nvSpPr>
        <p:spPr>
          <a:xfrm>
            <a:off x="261040" y="1262065"/>
            <a:ext cx="6576640" cy="5262981"/>
          </a:xfrm>
        </p:spPr>
        <p:txBody>
          <a:bodyPr vert="horz" wrap="square" lIns="146303" tIns="91441" rIns="146303" bIns="91441" rtlCol="0" anchor="t">
            <a:spAutoFit/>
          </a:bodyPr>
          <a:lstStyle/>
          <a:p>
            <a:pPr>
              <a:lnSpc>
                <a:spcPct val="100000"/>
              </a:lnSpc>
              <a:spcBef>
                <a:spcPts val="600"/>
              </a:spcBef>
              <a:spcAft>
                <a:spcPts val="1200"/>
              </a:spcAft>
            </a:pPr>
            <a:r>
              <a:rPr lang="en-US" sz="2800" dirty="0"/>
              <a:t>Stores docker images</a:t>
            </a:r>
          </a:p>
          <a:p>
            <a:pPr>
              <a:lnSpc>
                <a:spcPct val="100000"/>
              </a:lnSpc>
              <a:spcBef>
                <a:spcPts val="600"/>
              </a:spcBef>
              <a:spcAft>
                <a:spcPts val="1200"/>
              </a:spcAft>
            </a:pPr>
            <a:r>
              <a:rPr lang="en-US" sz="2800" dirty="0"/>
              <a:t>Searchable</a:t>
            </a:r>
            <a:endParaRPr lang="en-US" sz="2800" dirty="0">
              <a:cs typeface="Segoe UI Light"/>
            </a:endParaRPr>
          </a:p>
          <a:p>
            <a:pPr>
              <a:lnSpc>
                <a:spcPct val="100000"/>
              </a:lnSpc>
              <a:spcBef>
                <a:spcPts val="600"/>
              </a:spcBef>
              <a:spcAft>
                <a:spcPts val="1200"/>
              </a:spcAft>
            </a:pPr>
            <a:r>
              <a:rPr lang="en-US" sz="2800" dirty="0"/>
              <a:t>Public Registry – hub.docker.com</a:t>
            </a:r>
          </a:p>
          <a:p>
            <a:pPr marL="685800" lvl="1" indent="-342900">
              <a:lnSpc>
                <a:spcPct val="100000"/>
              </a:lnSpc>
              <a:spcBef>
                <a:spcPts val="600"/>
              </a:spcBef>
              <a:spcAft>
                <a:spcPts val="1200"/>
              </a:spcAft>
              <a:buSzPct val="75000"/>
              <a:buFont typeface="Wingdings" panose="05000000000000000000" pitchFamily="2" charset="2"/>
              <a:buChar char="Ø"/>
            </a:pPr>
            <a:r>
              <a:rPr lang="en-US" dirty="0">
                <a:latin typeface="+mj-lt"/>
              </a:rPr>
              <a:t>Docker Registry is open-source under the permissive Apache License</a:t>
            </a:r>
          </a:p>
          <a:p>
            <a:pPr>
              <a:lnSpc>
                <a:spcPct val="100000"/>
              </a:lnSpc>
              <a:spcBef>
                <a:spcPts val="600"/>
              </a:spcBef>
              <a:spcAft>
                <a:spcPts val="1200"/>
              </a:spcAft>
            </a:pPr>
            <a:r>
              <a:rPr lang="en-US" sz="2800" dirty="0"/>
              <a:t>Private Registries – Instanced for you.</a:t>
            </a:r>
          </a:p>
          <a:p>
            <a:pPr marL="685800" lvl="1" indent="-342900">
              <a:lnSpc>
                <a:spcPct val="100000"/>
              </a:lnSpc>
              <a:spcBef>
                <a:spcPts val="600"/>
              </a:spcBef>
              <a:spcAft>
                <a:spcPts val="1200"/>
              </a:spcAft>
              <a:buSzPct val="75000"/>
              <a:buFont typeface="Wingdings" panose="05000000000000000000" pitchFamily="2" charset="2"/>
              <a:buChar char="Ø"/>
            </a:pPr>
            <a:r>
              <a:rPr lang="en-US" dirty="0">
                <a:latin typeface="+mj-lt"/>
              </a:rPr>
              <a:t>Example: Azure Container Registry </a:t>
            </a:r>
            <a:endParaRPr lang="en-US" dirty="0">
              <a:latin typeface="+mj-lt"/>
              <a:cs typeface="Segoe UI Light"/>
            </a:endParaRPr>
          </a:p>
          <a:p>
            <a:pPr>
              <a:lnSpc>
                <a:spcPct val="100000"/>
              </a:lnSpc>
              <a:spcBef>
                <a:spcPts val="600"/>
              </a:spcBef>
              <a:spcAft>
                <a:spcPts val="1200"/>
              </a:spcAft>
            </a:pPr>
            <a:r>
              <a:rPr lang="en-US" sz="2800" dirty="0"/>
              <a:t>Automatic deployment for scaling out an app </a:t>
            </a:r>
            <a:endParaRPr lang="en-US" sz="2800" dirty="0">
              <a:cs typeface="Segoe UI Light"/>
            </a:endParaRPr>
          </a:p>
        </p:txBody>
      </p:sp>
      <p:pic>
        <p:nvPicPr>
          <p:cNvPr id="3" name="Picture 2">
            <a:extLst>
              <a:ext uri="{FF2B5EF4-FFF2-40B4-BE49-F238E27FC236}">
                <a16:creationId xmlns:a16="http://schemas.microsoft.com/office/drawing/2014/main" id="{EA3E4CA8-1123-44AC-92F3-12EC4F4C80F8}"/>
              </a:ext>
            </a:extLst>
          </p:cNvPr>
          <p:cNvPicPr>
            <a:picLocks noChangeAspect="1"/>
          </p:cNvPicPr>
          <p:nvPr/>
        </p:nvPicPr>
        <p:blipFill>
          <a:blip r:embed="rId3"/>
          <a:stretch>
            <a:fillRect/>
          </a:stretch>
        </p:blipFill>
        <p:spPr>
          <a:xfrm>
            <a:off x="6736190" y="1143723"/>
            <a:ext cx="5135770" cy="5141148"/>
          </a:xfrm>
          <a:prstGeom prst="rect">
            <a:avLst/>
          </a:prstGeom>
          <a:ln>
            <a:solidFill>
              <a:schemeClr val="accent1"/>
            </a:solidFill>
          </a:ln>
        </p:spPr>
      </p:pic>
    </p:spTree>
    <p:extLst>
      <p:ext uri="{BB962C8B-B14F-4D97-AF65-F5344CB8AC3E}">
        <p14:creationId xmlns:p14="http://schemas.microsoft.com/office/powerpoint/2010/main" val="5404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40" y="1098762"/>
            <a:ext cx="6360530" cy="5067798"/>
          </a:xfrm>
        </p:spPr>
        <p:txBody>
          <a:bodyPr/>
          <a:lstStyle/>
          <a:p>
            <a:pPr>
              <a:lnSpc>
                <a:spcPts val="3500"/>
              </a:lnSpc>
            </a:pPr>
            <a:r>
              <a:rPr lang="en-US" sz="2800" b="1" dirty="0"/>
              <a:t>Day 1</a:t>
            </a:r>
            <a:br>
              <a:rPr lang="en-US" sz="2400" b="1" dirty="0"/>
            </a:br>
            <a:r>
              <a:rPr lang="en-US" sz="2000" b="1" dirty="0">
                <a:solidFill>
                  <a:schemeClr val="accent3"/>
                </a:solidFill>
              </a:rPr>
              <a:t>Module 1:</a:t>
            </a:r>
            <a:r>
              <a:rPr lang="en-US" sz="2000" b="1" dirty="0">
                <a:solidFill>
                  <a:schemeClr val="accent3"/>
                </a:solidFill>
                <a:ea typeface="Times New Roman" panose="02020603050405020304" pitchFamily="18" charset="0"/>
                <a:cs typeface="Times New Roman" panose="02020603050405020304" pitchFamily="18" charset="0"/>
              </a:rPr>
              <a:t> </a:t>
            </a:r>
            <a:r>
              <a:rPr lang="en-US" sz="2000" b="1" dirty="0">
                <a:solidFill>
                  <a:schemeClr val="accent3"/>
                </a:solidFill>
              </a:rPr>
              <a:t>Introduction to Containers</a:t>
            </a:r>
            <a:br>
              <a:rPr lang="en-US" sz="2000" b="1" dirty="0">
                <a:solidFill>
                  <a:schemeClr val="accent3"/>
                </a:solidFill>
              </a:rPr>
            </a:br>
            <a:r>
              <a:rPr lang="en-US" sz="2000" b="1" dirty="0"/>
              <a:t>Module 2:</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Assessing the App and Environment for Containers</a:t>
            </a:r>
            <a:br>
              <a:rPr lang="en-US" sz="2000" dirty="0"/>
            </a:br>
            <a:r>
              <a:rPr lang="en-US" sz="2000" b="1" dirty="0"/>
              <a:t>Module 3:</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Building and testing a container locally</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a:t>Module 1 - Introduction to Containers</a:t>
            </a:r>
            <a:br>
              <a:rPr lang="en-US" sz="4001"/>
            </a:br>
            <a:br>
              <a:rPr lang="en-US" sz="4001"/>
            </a:br>
            <a:endParaRPr lang="en-US" sz="3200" i="1"/>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877987"/>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Understand the benefits of containers</a:t>
            </a:r>
          </a:p>
          <a:p>
            <a:pPr marL="342265" indent="-342265">
              <a:lnSpc>
                <a:spcPct val="100000"/>
              </a:lnSpc>
              <a:spcBef>
                <a:spcPts val="1200"/>
              </a:spcBef>
              <a:spcAft>
                <a:spcPts val="600"/>
              </a:spcAft>
            </a:pPr>
            <a:r>
              <a:rPr lang="en-US" dirty="0"/>
              <a:t>Learn what containers are</a:t>
            </a:r>
          </a:p>
          <a:p>
            <a:pPr marL="342265" indent="-342265">
              <a:lnSpc>
                <a:spcPct val="100000"/>
              </a:lnSpc>
              <a:spcBef>
                <a:spcPts val="1200"/>
              </a:spcBef>
              <a:spcAft>
                <a:spcPts val="600"/>
              </a:spcAft>
            </a:pPr>
            <a:r>
              <a:rPr lang="en-US" dirty="0"/>
              <a:t>Understand how container hosts run containers</a:t>
            </a:r>
          </a:p>
          <a:p>
            <a:pPr marL="342265" indent="-342265">
              <a:lnSpc>
                <a:spcPct val="100000"/>
              </a:lnSpc>
              <a:spcBef>
                <a:spcPts val="1200"/>
              </a:spcBef>
              <a:spcAft>
                <a:spcPts val="600"/>
              </a:spcAft>
            </a:pPr>
            <a:r>
              <a:rPr lang="en-US" dirty="0"/>
              <a:t>Understand how container images relate to containers</a:t>
            </a:r>
          </a:p>
          <a:p>
            <a:pPr marL="342265" indent="-342265">
              <a:lnSpc>
                <a:spcPct val="100000"/>
              </a:lnSpc>
              <a:spcBef>
                <a:spcPts val="1200"/>
              </a:spcBef>
              <a:spcAft>
                <a:spcPts val="600"/>
              </a:spcAft>
            </a:pPr>
            <a:r>
              <a:rPr lang="en-US" dirty="0"/>
              <a:t>Understand container registries</a:t>
            </a:r>
          </a:p>
        </p:txBody>
      </p:sp>
      <p:sp>
        <p:nvSpPr>
          <p:cNvPr id="2" name="Title 1"/>
          <p:cNvSpPr>
            <a:spLocks noGrp="1"/>
          </p:cNvSpPr>
          <p:nvPr>
            <p:ph type="title"/>
          </p:nvPr>
        </p:nvSpPr>
        <p:spPr/>
        <p:txBody>
          <a:bodyPr/>
          <a:lstStyle/>
          <a:p>
            <a:r>
              <a:rPr lang="en-US" dirty="0">
                <a:solidFill>
                  <a:schemeClr val="accent3"/>
                </a:solidFill>
              </a:rPr>
              <a:t>Module 1: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Why Containers?</a:t>
            </a:r>
          </a:p>
        </p:txBody>
      </p:sp>
      <p:sp>
        <p:nvSpPr>
          <p:cNvPr id="4" name="Text Placeholder 3"/>
          <p:cNvSpPr>
            <a:spLocks noGrp="1"/>
          </p:cNvSpPr>
          <p:nvPr>
            <p:ph type="body" sz="quarter" idx="10"/>
          </p:nvPr>
        </p:nvSpPr>
        <p:spPr>
          <a:xfrm>
            <a:off x="304909" y="1630171"/>
            <a:ext cx="10415227" cy="3619452"/>
          </a:xfrm>
        </p:spPr>
        <p:txBody>
          <a:bodyPr vert="horz" wrap="square" lIns="146303" tIns="91441" rIns="146303" bIns="91441" rtlCol="0" anchor="t">
            <a:spAutoFit/>
          </a:bodyPr>
          <a:lstStyle/>
          <a:p>
            <a:pPr marL="342265" indent="-342265"/>
            <a:r>
              <a:rPr lang="en-US" dirty="0"/>
              <a:t>Build any app in any language using any stack (OS)</a:t>
            </a:r>
          </a:p>
          <a:p>
            <a:pPr marL="342265" indent="-342265"/>
            <a:r>
              <a:rPr lang="en-US" dirty="0"/>
              <a:t>Containerized apps can run anywhere on anything</a:t>
            </a:r>
            <a:endParaRPr lang="en-US" dirty="0">
              <a:cs typeface="Segoe UI Light"/>
            </a:endParaRPr>
          </a:p>
          <a:p>
            <a:pPr marL="342265" lvl="0" indent="-342265" fontAlgn="base"/>
            <a:r>
              <a:rPr lang="en-US" dirty="0"/>
              <a:t>No more “It works on my machine…”</a:t>
            </a:r>
            <a:endParaRPr lang="en-US" dirty="0">
              <a:cs typeface="Segoe UI Light"/>
            </a:endParaRPr>
          </a:p>
          <a:p>
            <a:pPr marL="342265" indent="-342265"/>
            <a:r>
              <a:rPr lang="en-GB" dirty="0"/>
              <a:t>No more dependency daemons so Developers and System Admins unite </a:t>
            </a:r>
            <a:endParaRPr lang="en-US" dirty="0">
              <a:cs typeface="Segoe UI Light"/>
            </a:endParaRPr>
          </a:p>
          <a:p>
            <a:pPr marL="0" indent="0">
              <a:buNone/>
            </a:pPr>
            <a:endParaRPr lang="en-US" dirty="0">
              <a:cs typeface="Segoe UI Light"/>
            </a:endParaRPr>
          </a:p>
        </p:txBody>
      </p:sp>
      <p:pic>
        <p:nvPicPr>
          <p:cNvPr id="6" name="Picture 5"/>
          <p:cNvPicPr>
            <a:picLocks noChangeAspect="1"/>
          </p:cNvPicPr>
          <p:nvPr/>
        </p:nvPicPr>
        <p:blipFill>
          <a:blip r:embed="rId3"/>
          <a:stretch>
            <a:fillRect/>
          </a:stretch>
        </p:blipFill>
        <p:spPr>
          <a:xfrm>
            <a:off x="6904042" y="4106863"/>
            <a:ext cx="5400675" cy="2409824"/>
          </a:xfrm>
          <a:prstGeom prst="rect">
            <a:avLst/>
          </a:prstGeom>
        </p:spPr>
      </p:pic>
    </p:spTree>
    <p:extLst>
      <p:ext uri="{BB962C8B-B14F-4D97-AF65-F5344CB8AC3E}">
        <p14:creationId xmlns:p14="http://schemas.microsoft.com/office/powerpoint/2010/main" val="26583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6"/>
            <a:ext cx="11889564" cy="917575"/>
          </a:xfrm>
        </p:spPr>
        <p:txBody>
          <a:bodyPr/>
          <a:lstStyle/>
          <a:p>
            <a:r>
              <a:rPr lang="en-US" dirty="0">
                <a:solidFill>
                  <a:srgbClr val="0078D7"/>
                </a:solidFill>
              </a:rPr>
              <a:t>Container Vocabulary </a:t>
            </a:r>
          </a:p>
        </p:txBody>
      </p:sp>
      <p:sp>
        <p:nvSpPr>
          <p:cNvPr id="4" name="Text Placeholder 3"/>
          <p:cNvSpPr>
            <a:spLocks noGrp="1"/>
          </p:cNvSpPr>
          <p:nvPr>
            <p:ph type="body" sz="quarter" idx="10"/>
          </p:nvPr>
        </p:nvSpPr>
        <p:spPr>
          <a:xfrm>
            <a:off x="274642" y="1198370"/>
            <a:ext cx="11673518" cy="4862870"/>
          </a:xfrm>
        </p:spPr>
        <p:txBody>
          <a:bodyPr vert="horz" wrap="square" lIns="146304" tIns="91440" rIns="146304" bIns="91440" rtlCol="0" anchor="t">
            <a:spAutoFit/>
          </a:bodyPr>
          <a:lstStyle/>
          <a:p>
            <a:pPr marL="3112135" indent="-3112135">
              <a:lnSpc>
                <a:spcPct val="100000"/>
              </a:lnSpc>
              <a:spcBef>
                <a:spcPts val="600"/>
              </a:spcBef>
              <a:spcAft>
                <a:spcPts val="1800"/>
              </a:spcAft>
              <a:buNone/>
            </a:pPr>
            <a:r>
              <a:rPr lang="en-US" sz="2800" b="1" dirty="0"/>
              <a:t>Host</a:t>
            </a:r>
            <a:r>
              <a:rPr lang="en-US" sz="2800" dirty="0"/>
              <a:t>	A VM running a daemon (ex. Docker) to host a collection of containers</a:t>
            </a:r>
          </a:p>
          <a:p>
            <a:pPr marL="3112135" indent="-3112135">
              <a:lnSpc>
                <a:spcPct val="100000"/>
              </a:lnSpc>
              <a:spcBef>
                <a:spcPts val="600"/>
              </a:spcBef>
              <a:spcAft>
                <a:spcPts val="1800"/>
              </a:spcAft>
              <a:buNone/>
            </a:pPr>
            <a:r>
              <a:rPr lang="en-US" sz="2800" b="1" dirty="0"/>
              <a:t>Client</a:t>
            </a:r>
            <a:r>
              <a:rPr lang="en-US" sz="2800" dirty="0"/>
              <a:t>	Where container commands (ex. Azure CLI) are executed</a:t>
            </a:r>
            <a:endParaRPr lang="en-US" sz="2800" baseline="30000" dirty="0">
              <a:cs typeface="Segoe UI Light"/>
            </a:endParaRPr>
          </a:p>
          <a:p>
            <a:pPr marL="3112135" indent="-3112135">
              <a:lnSpc>
                <a:spcPct val="100000"/>
              </a:lnSpc>
              <a:spcBef>
                <a:spcPts val="600"/>
              </a:spcBef>
              <a:spcAft>
                <a:spcPts val="1800"/>
              </a:spcAft>
              <a:buNone/>
            </a:pPr>
            <a:r>
              <a:rPr lang="en-US" sz="2800" b="1" dirty="0"/>
              <a:t>Image </a:t>
            </a:r>
            <a:r>
              <a:rPr lang="en-US" sz="2800" dirty="0"/>
              <a:t>	An </a:t>
            </a:r>
            <a:r>
              <a:rPr lang="en-US" sz="2800" i="1" dirty="0"/>
              <a:t>ordered collection of filesystems (layers) </a:t>
            </a:r>
            <a:r>
              <a:rPr lang="en-US" sz="2800" dirty="0"/>
              <a:t>to be used when instancing a container (more on this later)</a:t>
            </a:r>
            <a:r>
              <a:rPr lang="en-US" sz="2800" baseline="30000" dirty="0"/>
              <a:t> </a:t>
            </a:r>
            <a:endParaRPr lang="en-US" sz="2800" baseline="30000" dirty="0">
              <a:cs typeface="Segoe UI Light"/>
            </a:endParaRPr>
          </a:p>
          <a:p>
            <a:pPr marL="3112135" indent="-3112135">
              <a:lnSpc>
                <a:spcPct val="100000"/>
              </a:lnSpc>
              <a:spcBef>
                <a:spcPts val="600"/>
              </a:spcBef>
              <a:spcAft>
                <a:spcPts val="1800"/>
              </a:spcAft>
              <a:buNone/>
            </a:pPr>
            <a:r>
              <a:rPr lang="en-US" sz="2800" b="1" dirty="0"/>
              <a:t>Container </a:t>
            </a:r>
            <a:r>
              <a:rPr lang="en-US" sz="2800" dirty="0"/>
              <a:t>	A runtime instance of a container image</a:t>
            </a:r>
            <a:endParaRPr lang="en-US" sz="2800" dirty="0">
              <a:cs typeface="Segoe UI Light"/>
            </a:endParaRPr>
          </a:p>
          <a:p>
            <a:pPr marL="3112135" indent="-3112135">
              <a:lnSpc>
                <a:spcPct val="100000"/>
              </a:lnSpc>
              <a:spcBef>
                <a:spcPts val="600"/>
              </a:spcBef>
              <a:spcAft>
                <a:spcPts val="1800"/>
              </a:spcAft>
              <a:buNone/>
            </a:pPr>
            <a:r>
              <a:rPr lang="en-US" sz="2800" b="1" dirty="0"/>
              <a:t>Registry</a:t>
            </a:r>
            <a:r>
              <a:rPr lang="en-US" sz="2800" dirty="0"/>
              <a:t>	A collection of container images</a:t>
            </a:r>
            <a:endParaRPr lang="en-US" sz="2800" dirty="0">
              <a:cs typeface="Segoe UI Light"/>
            </a:endParaRPr>
          </a:p>
        </p:txBody>
      </p:sp>
    </p:spTree>
    <p:extLst>
      <p:ext uri="{BB962C8B-B14F-4D97-AF65-F5344CB8AC3E}">
        <p14:creationId xmlns:p14="http://schemas.microsoft.com/office/powerpoint/2010/main" val="140613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Challenges with Virtualization</a:t>
            </a:r>
            <a:endParaRPr lang="en-US" sz="4001">
              <a:solidFill>
                <a:schemeClr val="accent3"/>
              </a:solidFill>
            </a:endParaRPr>
          </a:p>
        </p:txBody>
      </p:sp>
      <p:pic>
        <p:nvPicPr>
          <p:cNvPr id="95" name="Picture 94"/>
          <p:cNvPicPr>
            <a:picLocks noChangeAspect="1"/>
          </p:cNvPicPr>
          <p:nvPr/>
        </p:nvPicPr>
        <p:blipFill>
          <a:blip r:embed="rId3"/>
          <a:stretch>
            <a:fillRect/>
          </a:stretch>
        </p:blipFill>
        <p:spPr>
          <a:xfrm>
            <a:off x="915463" y="1535556"/>
            <a:ext cx="10072742" cy="5085646"/>
          </a:xfrm>
          <a:prstGeom prst="rect">
            <a:avLst/>
          </a:prstGeom>
        </p:spPr>
      </p:pic>
      <p:pic>
        <p:nvPicPr>
          <p:cNvPr id="96" name="Picture 95"/>
          <p:cNvPicPr>
            <a:picLocks noChangeAspect="1"/>
          </p:cNvPicPr>
          <p:nvPr/>
        </p:nvPicPr>
        <p:blipFill>
          <a:blip r:embed="rId4"/>
          <a:stretch>
            <a:fillRect/>
          </a:stretch>
        </p:blipFill>
        <p:spPr>
          <a:xfrm>
            <a:off x="5951834" y="5916704"/>
            <a:ext cx="5538551" cy="817800"/>
          </a:xfrm>
          <a:prstGeom prst="rect">
            <a:avLst/>
          </a:prstGeom>
        </p:spPr>
      </p:pic>
    </p:spTree>
    <p:extLst>
      <p:ext uri="{BB962C8B-B14F-4D97-AF65-F5344CB8AC3E}">
        <p14:creationId xmlns:p14="http://schemas.microsoft.com/office/powerpoint/2010/main" val="17482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Virtual Machines versus Containers </a:t>
            </a:r>
            <a:endParaRPr lang="en-US" sz="4001">
              <a:solidFill>
                <a:schemeClr val="accent3"/>
              </a:solidFill>
            </a:endParaRPr>
          </a:p>
        </p:txBody>
      </p:sp>
      <p:sp>
        <p:nvSpPr>
          <p:cNvPr id="5" name="Text Placeholder 8"/>
          <p:cNvSpPr txBox="1">
            <a:spLocks/>
          </p:cNvSpPr>
          <p:nvPr/>
        </p:nvSpPr>
        <p:spPr>
          <a:xfrm>
            <a:off x="274642" y="1582334"/>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Virtual Machine</a:t>
            </a:r>
          </a:p>
        </p:txBody>
      </p:sp>
      <p:sp>
        <p:nvSpPr>
          <p:cNvPr id="6" name="Text Placeholder 9"/>
          <p:cNvSpPr txBox="1">
            <a:spLocks/>
          </p:cNvSpPr>
          <p:nvPr/>
        </p:nvSpPr>
        <p:spPr>
          <a:xfrm>
            <a:off x="6396746" y="1582334"/>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Container</a:t>
            </a:r>
          </a:p>
        </p:txBody>
      </p:sp>
      <p:pic>
        <p:nvPicPr>
          <p:cNvPr id="1026" name="Picture 2" descr="For VMs, there are three base layers in the host server, from the bottom-up: infrastructure, Host Operating System and a Hypervisor and on top of all that each VM has its own OS and all necessary libraries.">
            <a:extLst>
              <a:ext uri="{FF2B5EF4-FFF2-40B4-BE49-F238E27FC236}">
                <a16:creationId xmlns:a16="http://schemas.microsoft.com/office/drawing/2014/main" id="{77966F2A-B3F0-42DC-B058-AB5F0A81F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878" y="2436888"/>
            <a:ext cx="3619500" cy="3933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 Docker, the host server only has the infrastructure and the OS and on top of that, the container engine, that keeps container isolated but sharing the base OS services.">
            <a:extLst>
              <a:ext uri="{FF2B5EF4-FFF2-40B4-BE49-F238E27FC236}">
                <a16:creationId xmlns:a16="http://schemas.microsoft.com/office/drawing/2014/main" id="{CCA36914-2CC9-4ECB-AF6A-7D43E14FD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7856" y="2436888"/>
            <a:ext cx="4016327" cy="397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Props1.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375</TotalTime>
  <Words>1572</Words>
  <Application>Microsoft Office PowerPoint</Application>
  <PresentationFormat>Custom</PresentationFormat>
  <Paragraphs>196</Paragraphs>
  <Slides>14</Slides>
  <Notes>14</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Calibri Light</vt:lpstr>
      <vt:lpstr>Consolas</vt:lpstr>
      <vt:lpstr>Segoe UI</vt:lpstr>
      <vt:lpstr>Segoe UI Light</vt:lpstr>
      <vt:lpstr>Symbol</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Building and testing a container locally  Day 2 Module 4: Preparing for AKS Deployment  Day 3 Module 5: Deploying the Application to AKS Module 6: Best Practices and Tips</vt:lpstr>
      <vt:lpstr>Module 1 - Introduction to Containers  </vt:lpstr>
      <vt:lpstr>Module 1: Objectives</vt:lpstr>
      <vt:lpstr>Why Containers?</vt:lpstr>
      <vt:lpstr>Container Vocabulary </vt:lpstr>
      <vt:lpstr>Challenges with Virtualization</vt:lpstr>
      <vt:lpstr>Virtual Machines versus Containers </vt:lpstr>
      <vt:lpstr>Containers</vt:lpstr>
      <vt:lpstr>Azure Kubernetes Service Platform</vt:lpstr>
      <vt:lpstr>Container Images</vt:lpstr>
      <vt:lpstr>Container Registry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10</cp:revision>
  <dcterms:modified xsi:type="dcterms:W3CDTF">2023-06-06T14:42:38Z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